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90" r:id="rId3"/>
    <p:sldId id="302" r:id="rId4"/>
    <p:sldId id="303" r:id="rId5"/>
    <p:sldId id="316" r:id="rId6"/>
    <p:sldId id="300" r:id="rId7"/>
    <p:sldId id="257" r:id="rId8"/>
    <p:sldId id="301" r:id="rId9"/>
    <p:sldId id="314" r:id="rId10"/>
    <p:sldId id="293" r:id="rId11"/>
    <p:sldId id="294" r:id="rId12"/>
    <p:sldId id="315" r:id="rId13"/>
    <p:sldId id="310" r:id="rId14"/>
    <p:sldId id="296" r:id="rId15"/>
    <p:sldId id="29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99"/>
    <a:srgbClr val="050A9F"/>
    <a:srgbClr val="060A89"/>
    <a:srgbClr val="473DAF"/>
    <a:srgbClr val="4B4279"/>
    <a:srgbClr val="733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7362"/>
  </p:normalViewPr>
  <p:slideViewPr>
    <p:cSldViewPr snapToGrid="0">
      <p:cViewPr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3EBFB-F853-40CC-8214-5DE17E9B2AB7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BD153-F891-436F-B6BF-B3A0580344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53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Start by introducing combs, equally spaced peaks in the </a:t>
            </a:r>
            <a:r>
              <a:rPr kumimoji="1" lang="en-US" altLang="zh-CN" dirty="0" err="1"/>
              <a:t>fourier</a:t>
            </a:r>
            <a:r>
              <a:rPr kumimoji="1" lang="en-US" altLang="zh-CN" dirty="0"/>
              <a:t> transform spectrum</a:t>
            </a:r>
          </a:p>
          <a:p>
            <a:r>
              <a:rPr kumimoji="1" lang="en-US" altLang="zh-CN" dirty="0"/>
              <a:t>The time signal will resemble pulses or wave packets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BD153-F891-436F-B6BF-B3A0580344A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394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Combine 10 and 11</a:t>
            </a:r>
          </a:p>
          <a:p>
            <a:r>
              <a:rPr kumimoji="1" lang="en-US" altLang="zh-CN" dirty="0"/>
              <a:t>Keep 2</a:t>
            </a:r>
          </a:p>
          <a:p>
            <a:r>
              <a:rPr kumimoji="1" lang="en-US" altLang="zh-CN" dirty="0"/>
              <a:t>Make comparison between physics-agnostic and physics -informed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BD153-F891-436F-B6BF-B3A0580344A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926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BD153-F891-436F-B6BF-B3A0580344A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16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CMT results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BD153-F891-436F-B6BF-B3A0580344A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60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Schematic demonstration showing working principle of frequency combs in clocking.</a:t>
            </a:r>
          </a:p>
          <a:p>
            <a:r>
              <a:rPr kumimoji="1" lang="en-US" altLang="zh-CN" dirty="0"/>
              <a:t>Teeth of the frequency combs are like gears of different sizes that translate optical frequencies to microwaves, or vice versa.</a:t>
            </a:r>
          </a:p>
          <a:p>
            <a:r>
              <a:rPr kumimoji="1" lang="en-US" altLang="zh-CN" dirty="0"/>
              <a:t>Allows for more stable atomic clocks that have frequencies in the optical range. Frequency combs allows stable and accurate translation of these frequencies in the </a:t>
            </a:r>
            <a:r>
              <a:rPr kumimoji="1" lang="en-US" altLang="zh-CN" dirty="0" err="1"/>
              <a:t>mesasureable</a:t>
            </a:r>
            <a:r>
              <a:rPr kumimoji="1" lang="en-US" altLang="zh-CN" dirty="0"/>
              <a:t> range.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BD153-F891-436F-B6BF-B3A0580344A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062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images of setup and frequency combs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BD153-F891-436F-B6BF-B3A0580344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15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fixed points limit cycle chaotic system (Lorenz strange attractor)</a:t>
            </a:r>
          </a:p>
          <a:p>
            <a:r>
              <a:rPr kumimoji="1" lang="en-US" altLang="zh-CN" dirty="0"/>
              <a:t>Add goal: design frequency comb</a:t>
            </a:r>
          </a:p>
          <a:p>
            <a:r>
              <a:rPr kumimoji="1" lang="en-US" altLang="zh-CN" dirty="0"/>
              <a:t>Tells the story of different levels of complexity in dynamical system</a:t>
            </a:r>
          </a:p>
          <a:p>
            <a:r>
              <a:rPr kumimoji="1" lang="en-US" altLang="zh-CN" dirty="0"/>
              <a:t>Frequency combs arise naturally in the framework of dynamical system/limit cycles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BD153-F891-436F-B6BF-B3A0580344A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505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BD153-F891-436F-B6BF-B3A0580344A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859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More details for CMT</a:t>
            </a:r>
          </a:p>
          <a:p>
            <a:r>
              <a:rPr kumimoji="1" lang="en-US" altLang="zh-CN" dirty="0"/>
              <a:t>Add animation for corresponding elements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BD153-F891-436F-B6BF-B3A0580344A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407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BD153-F891-436F-B6BF-B3A0580344A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169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BD153-F891-436F-B6BF-B3A0580344A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029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BD153-F891-436F-B6BF-B3A0580344A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977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1743996-B04B-B9C8-4A21-9F3168D28E07}"/>
              </a:ext>
            </a:extLst>
          </p:cNvPr>
          <p:cNvSpPr/>
          <p:nvPr userDrawn="1"/>
        </p:nvSpPr>
        <p:spPr>
          <a:xfrm>
            <a:off x="0" y="1292643"/>
            <a:ext cx="12192000" cy="5643596"/>
          </a:xfrm>
          <a:prstGeom prst="rect">
            <a:avLst/>
          </a:prstGeom>
          <a:gradFill flip="none" rotWithShape="1">
            <a:gsLst>
              <a:gs pos="1000">
                <a:srgbClr val="990000"/>
              </a:gs>
              <a:gs pos="5000">
                <a:srgbClr val="640604"/>
              </a:gs>
              <a:gs pos="12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D0C692-C883-CAD3-3C3C-8B0044CCF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6FBBA-1E30-E91E-6339-4A2CA8B8B0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6995" y="161671"/>
            <a:ext cx="3901529" cy="81462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22C0195-2EE2-AB4F-8B61-D0038311DCF1}"/>
              </a:ext>
            </a:extLst>
          </p:cNvPr>
          <p:cNvSpPr txBox="1">
            <a:spLocks/>
          </p:cNvSpPr>
          <p:nvPr userDrawn="1"/>
        </p:nvSpPr>
        <p:spPr>
          <a:xfrm>
            <a:off x="6633668" y="3495"/>
            <a:ext cx="5416651" cy="1130973"/>
          </a:xfrm>
          <a:prstGeom prst="rect">
            <a:avLst/>
          </a:prstGeom>
          <a:noFill/>
        </p:spPr>
        <p:txBody>
          <a:bodyPr vert="horz" lIns="91340" tIns="45672" rIns="91340" bIns="45672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4000">
                <a:solidFill>
                  <a:srgbClr val="A901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Department of Physics</a:t>
            </a:r>
          </a:p>
          <a:p>
            <a:pPr algn="r"/>
            <a:r>
              <a:rPr lang="en-US" altLang="ko-KR" sz="2400" b="1">
                <a:solidFill>
                  <a:srgbClr val="A901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Wave Transport in Complex Systems Lab        </a:t>
            </a:r>
            <a:endParaRPr lang="ko-KR" altLang="en-US" sz="2400" b="1">
              <a:solidFill>
                <a:srgbClr val="A901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187229-402A-667D-0BBA-FEAB28591F27}"/>
              </a:ext>
            </a:extLst>
          </p:cNvPr>
          <p:cNvSpPr/>
          <p:nvPr userDrawn="1"/>
        </p:nvSpPr>
        <p:spPr>
          <a:xfrm>
            <a:off x="0" y="6355389"/>
            <a:ext cx="4928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https://</a:t>
            </a:r>
            <a:r>
              <a:rPr lang="en-US" sz="2400" err="1">
                <a:solidFill>
                  <a:schemeClr val="bg1"/>
                </a:solidFill>
              </a:rPr>
              <a:t>cqdmp.research.wesleyan.edu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0F76B69-6244-281E-4563-AA64AB088EB6}"/>
              </a:ext>
            </a:extLst>
          </p:cNvPr>
          <p:cNvSpPr txBox="1">
            <a:spLocks/>
          </p:cNvSpPr>
          <p:nvPr userDrawn="1"/>
        </p:nvSpPr>
        <p:spPr>
          <a:xfrm>
            <a:off x="868532" y="876839"/>
            <a:ext cx="10641930" cy="1446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b="1">
              <a:solidFill>
                <a:srgbClr val="73020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B4A711-9AAB-2DBB-F910-85A62ABD3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292643"/>
            <a:ext cx="10642600" cy="972864"/>
          </a:xfrm>
        </p:spPr>
        <p:txBody>
          <a:bodyPr>
            <a:normAutofit/>
          </a:bodyPr>
          <a:lstStyle>
            <a:lvl1pPr marL="0" indent="0" algn="ctr">
              <a:buNone/>
              <a:defRPr sz="5400">
                <a:solidFill>
                  <a:srgbClr val="733B3A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8831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066A9CFF-D50D-990C-DA68-1CB0B48CEF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6951" y="-72897"/>
            <a:ext cx="878898" cy="8788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9452B8-8366-9A3D-BADA-80AE670D7909}"/>
              </a:ext>
            </a:extLst>
          </p:cNvPr>
          <p:cNvSpPr/>
          <p:nvPr userDrawn="1"/>
        </p:nvSpPr>
        <p:spPr>
          <a:xfrm>
            <a:off x="0" y="6465452"/>
            <a:ext cx="12192000" cy="374305"/>
          </a:xfrm>
          <a:prstGeom prst="rect">
            <a:avLst/>
          </a:prstGeom>
          <a:gradFill flip="none" rotWithShape="1">
            <a:gsLst>
              <a:gs pos="1000">
                <a:srgbClr val="990000"/>
              </a:gs>
              <a:gs pos="2000">
                <a:srgbClr val="640604"/>
              </a:gs>
              <a:gs pos="12000">
                <a:schemeClr val="bg1"/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093C33-4B7A-FD5E-D279-EE807EA64AB7}"/>
              </a:ext>
            </a:extLst>
          </p:cNvPr>
          <p:cNvSpPr txBox="1"/>
          <p:nvPr userDrawn="1"/>
        </p:nvSpPr>
        <p:spPr>
          <a:xfrm>
            <a:off x="11890314" y="6443227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873241A-15DB-44A4-8808-21FCD4BCED64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E945521-628C-84A5-C2C5-080657122AB4}"/>
              </a:ext>
            </a:extLst>
          </p:cNvPr>
          <p:cNvSpPr txBox="1">
            <a:spLocks/>
          </p:cNvSpPr>
          <p:nvPr userDrawn="1"/>
        </p:nvSpPr>
        <p:spPr>
          <a:xfrm>
            <a:off x="989110" y="71114"/>
            <a:ext cx="11632106" cy="59087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675B195-0999-9501-ED9E-C43066F07D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850" y="284680"/>
            <a:ext cx="11360150" cy="806450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tx2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506256C-53DA-7E1B-7019-D0EF4A2E3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861"/>
            <a:ext cx="10515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6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7609F-F3B7-F0AE-623E-AFC9AE92A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36AB5-A43D-9995-2F6F-99A5AEDA6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0501D-6D97-EE54-D83A-9B26BC3BB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7FD72-616F-4977-B3F0-301FFB04A510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58705-0FF6-4079-9B90-E8EC41228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E8644-E44F-392C-1207-EE9BB2C18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3241A-15DB-44A4-8808-21FCD4BCE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0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012.259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jpe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11D5E-6C88-4AAF-97AA-7376D9E2368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07218" y="1041400"/>
            <a:ext cx="10977564" cy="2387600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Frequency Comb Generation via Physics-Informed Bayesian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B0883-877B-2986-4DB2-EC8ED6A338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Zheming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Li, Lucas Fernandez-Alcazar, Zin Lin,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Tsampikos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Kottos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837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98E6AD5-A83E-4173-10C2-8698E6BEE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Bayesian Optimization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F89692B-E0BD-0E6C-28C6-DD3F6466C690}"/>
                  </a:ext>
                </a:extLst>
              </p:cNvPr>
              <p:cNvSpPr/>
              <p:nvPr/>
            </p:nvSpPr>
            <p:spPr>
              <a:xfrm>
                <a:off x="831850" y="2521213"/>
                <a:ext cx="1543050" cy="2304451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ysClr val="windowText" lastClr="000000"/>
                    </a:solidFill>
                  </a:rPr>
                  <a:t>Assume a Gaussian Process (GP) prior on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kumimoji="1" lang="en-US" altLang="zh-CN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acc>
                    <m:r>
                      <a:rPr kumimoji="1" lang="en-US" altLang="zh-CN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000" dirty="0">
                    <a:solidFill>
                      <a:sysClr val="windowText" lastClr="000000"/>
                    </a:solidFill>
                  </a:rPr>
                  <a:t> </a:t>
                </a:r>
                <a:endParaRPr kumimoji="1"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F89692B-E0BD-0E6C-28C6-DD3F6466C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50" y="2521213"/>
                <a:ext cx="1543050" cy="2304451"/>
              </a:xfrm>
              <a:prstGeom prst="rect">
                <a:avLst/>
              </a:prstGeom>
              <a:blipFill>
                <a:blip r:embed="rId3"/>
                <a:stretch>
                  <a:fillRect l="-806" r="-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282B096-5F95-1DA8-1A8A-4B5BF219A0C3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2374900" y="3673439"/>
            <a:ext cx="500062" cy="6887"/>
          </a:xfrm>
          <a:prstGeom prst="straightConnector1">
            <a:avLst/>
          </a:prstGeom>
          <a:ln w="19050" cap="flat" cmpd="sng" algn="ctr">
            <a:solidFill>
              <a:srgbClr val="FF0000">
                <a:alpha val="2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CE6E740-38E0-EC96-9ABB-BA40870A859C}"/>
                  </a:ext>
                </a:extLst>
              </p:cNvPr>
              <p:cNvSpPr/>
              <p:nvPr/>
            </p:nvSpPr>
            <p:spPr>
              <a:xfrm>
                <a:off x="2874962" y="2521214"/>
                <a:ext cx="1785938" cy="2318223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ysClr val="windowText" lastClr="000000"/>
                    </a:solidFill>
                  </a:rPr>
                  <a:t>Evaluate Loss 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acc>
                  </m:oMath>
                </a14:m>
                <a:r>
                  <a:rPr kumimoji="1" lang="en-US" altLang="zh-CN" sz="2000" dirty="0">
                    <a:solidFill>
                      <a:sysClr val="windowText" lastClr="000000"/>
                    </a:solidFill>
                  </a:rPr>
                  <a:t> that maximizes Expected Improvement </a:t>
                </a:r>
                <a:endParaRPr kumimoji="1" lang="zh-CN" alt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CE6E740-38E0-EC96-9ABB-BA40870A85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962" y="2521214"/>
                <a:ext cx="1785938" cy="2318223"/>
              </a:xfrm>
              <a:prstGeom prst="rect">
                <a:avLst/>
              </a:prstGeom>
              <a:blipFill>
                <a:blip r:embed="rId4"/>
                <a:stretch>
                  <a:fillRect r="-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6436DE2A-5651-9914-77AC-7F7C8A17E363}"/>
              </a:ext>
            </a:extLst>
          </p:cNvPr>
          <p:cNvSpPr/>
          <p:nvPr/>
        </p:nvSpPr>
        <p:spPr>
          <a:xfrm>
            <a:off x="5403850" y="2521203"/>
            <a:ext cx="1543050" cy="2304485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ysClr val="windowText" lastClr="000000"/>
                </a:solidFill>
              </a:rPr>
              <a:t>Update GP by computing conditional distribution </a:t>
            </a:r>
            <a:endParaRPr kumimoji="1" lang="zh-CN" altLang="en-US" sz="20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2A5F311-C3B7-4032-9801-02D2095E4CD2}"/>
              </a:ext>
            </a:extLst>
          </p:cNvPr>
          <p:cNvCxnSpPr>
            <a:cxnSpLocks/>
          </p:cNvCxnSpPr>
          <p:nvPr/>
        </p:nvCxnSpPr>
        <p:spPr>
          <a:xfrm>
            <a:off x="4660900" y="3680314"/>
            <a:ext cx="742950" cy="0"/>
          </a:xfrm>
          <a:prstGeom prst="straightConnector1">
            <a:avLst/>
          </a:prstGeom>
          <a:ln w="19050" cap="flat" cmpd="sng" algn="ctr">
            <a:solidFill>
              <a:srgbClr val="FF0000">
                <a:alpha val="2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92AE7CC-8C07-2716-DC2A-5068292504AC}"/>
              </a:ext>
            </a:extLst>
          </p:cNvPr>
          <p:cNvCxnSpPr>
            <a:cxnSpLocks/>
          </p:cNvCxnSpPr>
          <p:nvPr/>
        </p:nvCxnSpPr>
        <p:spPr>
          <a:xfrm>
            <a:off x="6918325" y="3692958"/>
            <a:ext cx="742950" cy="0"/>
          </a:xfrm>
          <a:prstGeom prst="straightConnector1">
            <a:avLst/>
          </a:prstGeom>
          <a:ln w="19050" cap="flat" cmpd="sng" algn="ctr">
            <a:solidFill>
              <a:srgbClr val="FF0000">
                <a:alpha val="2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4838C7B1-5603-5B45-39E7-38842299F30E}"/>
              </a:ext>
            </a:extLst>
          </p:cNvPr>
          <p:cNvSpPr/>
          <p:nvPr/>
        </p:nvSpPr>
        <p:spPr>
          <a:xfrm>
            <a:off x="7661275" y="2521203"/>
            <a:ext cx="1543050" cy="2318223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ysClr val="windowText" lastClr="000000"/>
                </a:solidFill>
              </a:rPr>
              <a:t>Reached termination criterion?</a:t>
            </a:r>
            <a:endParaRPr kumimoji="1" lang="zh-CN" altLang="en-US" sz="20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曲线连接符 22">
            <a:extLst>
              <a:ext uri="{FF2B5EF4-FFF2-40B4-BE49-F238E27FC236}">
                <a16:creationId xmlns:a16="http://schemas.microsoft.com/office/drawing/2014/main" id="{9DFC6F8C-88E7-D3F8-FE3F-22487399D8E8}"/>
              </a:ext>
            </a:extLst>
          </p:cNvPr>
          <p:cNvCxnSpPr>
            <a:cxnSpLocks/>
            <a:stCxn id="22" idx="0"/>
            <a:endCxn id="18" idx="0"/>
          </p:cNvCxnSpPr>
          <p:nvPr/>
        </p:nvCxnSpPr>
        <p:spPr>
          <a:xfrm rot="16200000" flipH="1" flipV="1">
            <a:off x="6100360" y="188773"/>
            <a:ext cx="11" cy="4664869"/>
          </a:xfrm>
          <a:prstGeom prst="curvedConnector3">
            <a:avLst>
              <a:gd name="adj1" fmla="val -2078181818"/>
            </a:avLst>
          </a:prstGeom>
          <a:ln w="19050" cap="flat" cmpd="sng" algn="ctr">
            <a:solidFill>
              <a:srgbClr val="FF0000">
                <a:alpha val="2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FEC4AEF1-A985-CD98-1237-3DC225023F7B}"/>
              </a:ext>
            </a:extLst>
          </p:cNvPr>
          <p:cNvSpPr txBox="1"/>
          <p:nvPr/>
        </p:nvSpPr>
        <p:spPr>
          <a:xfrm>
            <a:off x="5915024" y="1921035"/>
            <a:ext cx="742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No</a:t>
            </a:r>
            <a:endParaRPr kumimoji="1" lang="zh-CN" altLang="en-US" sz="2000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2431B988-89A0-FEB9-0635-AB8F2F1EECE1}"/>
              </a:ext>
            </a:extLst>
          </p:cNvPr>
          <p:cNvCxnSpPr>
            <a:cxnSpLocks/>
          </p:cNvCxnSpPr>
          <p:nvPr/>
        </p:nvCxnSpPr>
        <p:spPr>
          <a:xfrm>
            <a:off x="9204325" y="3873444"/>
            <a:ext cx="742950" cy="0"/>
          </a:xfrm>
          <a:prstGeom prst="straightConnector1">
            <a:avLst/>
          </a:prstGeom>
          <a:ln w="19050" cap="flat" cmpd="sng" algn="ctr">
            <a:solidFill>
              <a:srgbClr val="FF0000">
                <a:alpha val="2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8CB904E-935C-D7A2-AB6D-05FC82DC6A9B}"/>
              </a:ext>
            </a:extLst>
          </p:cNvPr>
          <p:cNvSpPr txBox="1"/>
          <p:nvPr/>
        </p:nvSpPr>
        <p:spPr>
          <a:xfrm>
            <a:off x="9363427" y="3481902"/>
            <a:ext cx="742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Yes</a:t>
            </a:r>
          </a:p>
          <a:p>
            <a:endParaRPr kumimoji="1" lang="zh-CN" altLang="en-US" sz="20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C9EBE3C-0F42-F75A-D0DC-33202819BE4C}"/>
              </a:ext>
            </a:extLst>
          </p:cNvPr>
          <p:cNvSpPr/>
          <p:nvPr/>
        </p:nvSpPr>
        <p:spPr>
          <a:xfrm>
            <a:off x="9947275" y="3444303"/>
            <a:ext cx="1128711" cy="783084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</a:t>
            </a:r>
            <a:endParaRPr kumimoji="1"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58170F4-2105-728A-C6E4-27B6AE22C2E5}"/>
                  </a:ext>
                </a:extLst>
              </p:cNvPr>
              <p:cNvSpPr txBox="1"/>
              <p:nvPr/>
            </p:nvSpPr>
            <p:spPr>
              <a:xfrm>
                <a:off x="831850" y="1245852"/>
                <a:ext cx="10455275" cy="77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kumimoji="1"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Task: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limLow>
                          <m:limLow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8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kumimoji="1" lang="en-US" altLang="zh-CN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</m:d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𝑠𝑢𝑏𝑗𝑒𝑐𝑡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𝑡𝑜</m:t>
                        </m:r>
                        <m:func>
                          <m:func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8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𝑅𝑒</m:t>
                                    </m:r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⃗"/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acc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</a:rPr>
                                  <m:t>)]</m:t>
                                </m:r>
                              </m:e>
                            </m:d>
                          </m:e>
                        </m:func>
                        <m:r>
                          <a:rPr kumimoji="1"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func>
                  </m:oMath>
                </a14:m>
                <a:endParaRPr kumimoji="1" lang="en-US" altLang="zh-CN" sz="2800" b="0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58170F4-2105-728A-C6E4-27B6AE22C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50" y="1245852"/>
                <a:ext cx="10455275" cy="772712"/>
              </a:xfrm>
              <a:prstGeom prst="rect">
                <a:avLst/>
              </a:prstGeom>
              <a:blipFill>
                <a:blip r:embed="rId5"/>
                <a:stretch>
                  <a:fillRect l="-1214" t="-9677" b="-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95733306-5233-6B28-BBAF-F3B8F8C1B4A4}"/>
              </a:ext>
            </a:extLst>
          </p:cNvPr>
          <p:cNvCxnSpPr/>
          <p:nvPr/>
        </p:nvCxnSpPr>
        <p:spPr>
          <a:xfrm flipH="1">
            <a:off x="8559448" y="1538876"/>
            <a:ext cx="1241778" cy="0"/>
          </a:xfrm>
          <a:prstGeom prst="straightConnector1">
            <a:avLst/>
          </a:prstGeom>
          <a:ln w="381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7A79F97-DA5A-4086-1558-F1371AED751D}"/>
              </a:ext>
            </a:extLst>
          </p:cNvPr>
          <p:cNvSpPr txBox="1"/>
          <p:nvPr/>
        </p:nvSpPr>
        <p:spPr>
          <a:xfrm>
            <a:off x="9801226" y="1354210"/>
            <a:ext cx="328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Limit cycle condition</a:t>
            </a:r>
            <a:endParaRPr kumimoji="1" lang="zh-CN" altLang="en-US" dirty="0"/>
          </a:p>
        </p:txBody>
      </p: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id="{9A84B192-0120-2A43-1F42-3A3CEFA9F23C}"/>
              </a:ext>
            </a:extLst>
          </p:cNvPr>
          <p:cNvCxnSpPr>
            <a:cxnSpLocks/>
            <a:stCxn id="42" idx="1"/>
            <a:endCxn id="16" idx="2"/>
          </p:cNvCxnSpPr>
          <p:nvPr/>
        </p:nvCxnSpPr>
        <p:spPr>
          <a:xfrm rot="10800000">
            <a:off x="1603376" y="4825664"/>
            <a:ext cx="1501069" cy="1168738"/>
          </a:xfrm>
          <a:prstGeom prst="curved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2FDC0403-43CE-F8D0-C1F4-9C97D33471B3}"/>
              </a:ext>
            </a:extLst>
          </p:cNvPr>
          <p:cNvSpPr txBox="1"/>
          <p:nvPr/>
        </p:nvSpPr>
        <p:spPr>
          <a:xfrm rot="2045534">
            <a:off x="1905642" y="5366155"/>
            <a:ext cx="102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Physics</a:t>
            </a:r>
            <a:endParaRPr kumimoji="1" lang="zh-CN" altLang="en-US" dirty="0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D474281-AF8C-B0CA-BC6F-0F8B20AE0242}"/>
              </a:ext>
            </a:extLst>
          </p:cNvPr>
          <p:cNvGrpSpPr/>
          <p:nvPr/>
        </p:nvGrpSpPr>
        <p:grpSpPr>
          <a:xfrm>
            <a:off x="3104444" y="5328360"/>
            <a:ext cx="3475215" cy="1332084"/>
            <a:chOff x="3104444" y="5328360"/>
            <a:chExt cx="3475215" cy="1332084"/>
          </a:xfrm>
        </p:grpSpPr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A62A1CE8-3234-59E3-78D2-E9A1A9A5A5D7}"/>
                </a:ext>
              </a:extLst>
            </p:cNvPr>
            <p:cNvSpPr/>
            <p:nvPr/>
          </p:nvSpPr>
          <p:spPr>
            <a:xfrm>
              <a:off x="3104444" y="5328360"/>
              <a:ext cx="3318934" cy="1332084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 </a:t>
              </a:r>
              <a:endParaRPr kumimoji="1" lang="zh-CN" altLang="en-US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71250D2-FADC-BA96-AA68-17F7C84E0EEA}"/>
                </a:ext>
              </a:extLst>
            </p:cNvPr>
            <p:cNvSpPr txBox="1"/>
            <p:nvPr/>
          </p:nvSpPr>
          <p:spPr>
            <a:xfrm>
              <a:off x="3672153" y="5410033"/>
              <a:ext cx="2907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Jacobian Information</a:t>
              </a:r>
              <a:endParaRPr kumimoji="1"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D5B44FFA-A92D-D479-5B3E-02F9A331CC91}"/>
                    </a:ext>
                  </a:extLst>
                </p:cNvPr>
                <p:cNvSpPr txBox="1"/>
                <p:nvPr/>
              </p:nvSpPr>
              <p:spPr>
                <a:xfrm>
                  <a:off x="3254331" y="5965860"/>
                  <a:ext cx="3019160" cy="316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</m:d>
                    </m:oMath>
                  </a14:m>
                  <a:r>
                    <a:rPr kumimoji="1" lang="en-US" altLang="zh-CN" dirty="0"/>
                    <a:t>~</a:t>
                  </a:r>
                  <a14:m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𝒢𝒫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kumimoji="1" lang="zh-CN" altLang="en-US" dirty="0"/>
                </a:p>
              </p:txBody>
            </p:sp>
          </mc:Choice>
          <mc:Fallback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D5B44FFA-A92D-D479-5B3E-02F9A331C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331" y="5965860"/>
                  <a:ext cx="3019160" cy="316177"/>
                </a:xfrm>
                <a:prstGeom prst="rect">
                  <a:avLst/>
                </a:prstGeom>
                <a:blipFill>
                  <a:blip r:embed="rId6"/>
                  <a:stretch>
                    <a:fillRect l="-2521" t="-19231" r="-2941" b="-384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1211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2" grpId="0" animBg="1"/>
      <p:bldP spid="24" grpId="0"/>
      <p:bldP spid="26" grpId="0"/>
      <p:bldP spid="27" grpId="0" animBg="1"/>
      <p:bldP spid="30" grpId="0"/>
      <p:bldP spid="33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allow Understanding on Bayesian Optimization | by Ramraj ...">
            <a:extLst>
              <a:ext uri="{FF2B5EF4-FFF2-40B4-BE49-F238E27FC236}">
                <a16:creationId xmlns:a16="http://schemas.microsoft.com/office/drawing/2014/main" id="{304AB5E0-C11C-FC6A-4775-99DE93B07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24"/>
          <a:stretch/>
        </p:blipFill>
        <p:spPr bwMode="auto">
          <a:xfrm>
            <a:off x="0" y="1150307"/>
            <a:ext cx="6199015" cy="196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hallow Understanding on Bayesian Optimization | by Ramraj ...">
            <a:extLst>
              <a:ext uri="{FF2B5EF4-FFF2-40B4-BE49-F238E27FC236}">
                <a16:creationId xmlns:a16="http://schemas.microsoft.com/office/drawing/2014/main" id="{211D8F24-88EE-20AE-15CB-5498EE311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52" b="32692"/>
          <a:stretch/>
        </p:blipFill>
        <p:spPr bwMode="auto">
          <a:xfrm>
            <a:off x="5976039" y="1091130"/>
            <a:ext cx="6215961" cy="202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allow Understanding on Bayesian Optimization | by Ramraj ...">
            <a:extLst>
              <a:ext uri="{FF2B5EF4-FFF2-40B4-BE49-F238E27FC236}">
                <a16:creationId xmlns:a16="http://schemas.microsoft.com/office/drawing/2014/main" id="{44878B39-842C-03A6-920C-EC08EC887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24"/>
          <a:stretch/>
        </p:blipFill>
        <p:spPr bwMode="auto">
          <a:xfrm>
            <a:off x="2825750" y="3429000"/>
            <a:ext cx="6540500" cy="207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占位符 1">
            <a:extLst>
              <a:ext uri="{FF2B5EF4-FFF2-40B4-BE49-F238E27FC236}">
                <a16:creationId xmlns:a16="http://schemas.microsoft.com/office/drawing/2014/main" id="{F962E68F-EC34-C7F6-7EB8-632D61CCBA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850" y="284680"/>
            <a:ext cx="11360150" cy="806450"/>
          </a:xfrm>
        </p:spPr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Bayesian Optimization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8A6107-C32E-4C79-2050-9C4B2DB253FF}"/>
              </a:ext>
            </a:extLst>
          </p:cNvPr>
          <p:cNvSpPr txBox="1"/>
          <p:nvPr/>
        </p:nvSpPr>
        <p:spPr>
          <a:xfrm>
            <a:off x="0" y="6550223"/>
            <a:ext cx="11672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Brochu</a:t>
            </a:r>
            <a:r>
              <a:rPr lang="en-US" altLang="zh-CN" sz="1400" dirty="0"/>
              <a:t>, E., et al. Retrieved from </a:t>
            </a:r>
            <a:r>
              <a:rPr lang="en-US" altLang="zh-CN" sz="1400" dirty="0">
                <a:hlinkClick r:id="rId4"/>
              </a:rPr>
              <a:t>https://arxiv.org/abs/1012.2599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175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77A66EF-4BD6-A01D-508E-7F42C38B4D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Physics-Informed Optimization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F4FDC04-F1DB-372B-2BBE-A1AD5C1BE04C}"/>
              </a:ext>
            </a:extLst>
          </p:cNvPr>
          <p:cNvGrpSpPr/>
          <p:nvPr/>
        </p:nvGrpSpPr>
        <p:grpSpPr>
          <a:xfrm>
            <a:off x="557212" y="1091130"/>
            <a:ext cx="3724277" cy="5220778"/>
            <a:chOff x="1528763" y="1428750"/>
            <a:chExt cx="2443162" cy="4171950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7761E0BB-0842-31D9-5610-85ADD06B3DD2}"/>
                </a:ext>
              </a:extLst>
            </p:cNvPr>
            <p:cNvSpPr/>
            <p:nvPr/>
          </p:nvSpPr>
          <p:spPr>
            <a:xfrm>
              <a:off x="1528763" y="1428750"/>
              <a:ext cx="2443162" cy="417195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AFBB6B7-AF86-9599-3F26-CFE55ACC1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15056" y="2237395"/>
              <a:ext cx="2078362" cy="3212013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7528389-E792-A4DA-58EA-3C6B367663C2}"/>
                </a:ext>
              </a:extLst>
            </p:cNvPr>
            <p:cNvSpPr txBox="1"/>
            <p:nvPr/>
          </p:nvSpPr>
          <p:spPr>
            <a:xfrm>
              <a:off x="1753097" y="1536823"/>
              <a:ext cx="2040321" cy="56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Universal Modeling for Multi-cavity Systems</a:t>
              </a:r>
              <a:endPara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3BB911D-C83A-DD82-DA22-77EF8CD014B3}"/>
              </a:ext>
            </a:extLst>
          </p:cNvPr>
          <p:cNvSpPr txBox="1"/>
          <p:nvPr/>
        </p:nvSpPr>
        <p:spPr>
          <a:xfrm>
            <a:off x="0" y="6536501"/>
            <a:ext cx="9772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Suntharalingam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A., et al. Nat </a:t>
            </a:r>
            <a:r>
              <a:rPr kumimoji="1"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 14, 5515 (2023)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08DBF8A-D3D8-F53B-CB6B-49D0EEE7FED2}"/>
              </a:ext>
            </a:extLst>
          </p:cNvPr>
          <p:cNvGrpSpPr/>
          <p:nvPr/>
        </p:nvGrpSpPr>
        <p:grpSpPr>
          <a:xfrm>
            <a:off x="7975828" y="1091130"/>
            <a:ext cx="3496304" cy="5107750"/>
            <a:chOff x="7696201" y="1428750"/>
            <a:chExt cx="2443162" cy="4171950"/>
          </a:xfrm>
        </p:grpSpPr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46EB1EAD-1FEC-FE8F-3632-151398601A3F}"/>
                </a:ext>
              </a:extLst>
            </p:cNvPr>
            <p:cNvSpPr/>
            <p:nvPr/>
          </p:nvSpPr>
          <p:spPr>
            <a:xfrm>
              <a:off x="7696201" y="1428750"/>
              <a:ext cx="2443162" cy="417195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F96AA91-EED8-C6E7-C651-153C935764DA}"/>
                </a:ext>
              </a:extLst>
            </p:cNvPr>
            <p:cNvSpPr txBox="1"/>
            <p:nvPr/>
          </p:nvSpPr>
          <p:spPr>
            <a:xfrm>
              <a:off x="8070057" y="1605176"/>
              <a:ext cx="1695448" cy="57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Bayesian Optimization</a:t>
              </a:r>
              <a:endPara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2" descr="Shallow Understanding on Bayesian Optimization | by Ramraj ...">
              <a:extLst>
                <a:ext uri="{FF2B5EF4-FFF2-40B4-BE49-F238E27FC236}">
                  <a16:creationId xmlns:a16="http://schemas.microsoft.com/office/drawing/2014/main" id="{77B33121-E6F9-DB50-512B-CA54596B5F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"/>
            <a:stretch/>
          </p:blipFill>
          <p:spPr bwMode="auto">
            <a:xfrm>
              <a:off x="7806721" y="2359795"/>
              <a:ext cx="2210095" cy="294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下弧形箭头 15">
            <a:extLst>
              <a:ext uri="{FF2B5EF4-FFF2-40B4-BE49-F238E27FC236}">
                <a16:creationId xmlns:a16="http://schemas.microsoft.com/office/drawing/2014/main" id="{7C1C2CA1-7975-2CA0-D525-F3646EF0F98F}"/>
              </a:ext>
            </a:extLst>
          </p:cNvPr>
          <p:cNvSpPr/>
          <p:nvPr/>
        </p:nvSpPr>
        <p:spPr>
          <a:xfrm>
            <a:off x="4348758" y="3009702"/>
            <a:ext cx="3724276" cy="732992"/>
          </a:xfrm>
          <a:prstGeom prst="curvedDownArrow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下弧形箭头 19">
            <a:extLst>
              <a:ext uri="{FF2B5EF4-FFF2-40B4-BE49-F238E27FC236}">
                <a16:creationId xmlns:a16="http://schemas.microsoft.com/office/drawing/2014/main" id="{8A66C84C-72E5-2196-89C2-AAA675E958E6}"/>
              </a:ext>
            </a:extLst>
          </p:cNvPr>
          <p:cNvSpPr/>
          <p:nvPr/>
        </p:nvSpPr>
        <p:spPr>
          <a:xfrm rot="10800000">
            <a:off x="4244794" y="3786664"/>
            <a:ext cx="3724276" cy="732992"/>
          </a:xfrm>
          <a:prstGeom prst="curvedDownArrow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C905E42-06E7-F087-88E1-50196D838418}"/>
              </a:ext>
            </a:extLst>
          </p:cNvPr>
          <p:cNvGrpSpPr/>
          <p:nvPr/>
        </p:nvGrpSpPr>
        <p:grpSpPr>
          <a:xfrm>
            <a:off x="4460501" y="934731"/>
            <a:ext cx="3329557" cy="2074971"/>
            <a:chOff x="5015301" y="1242802"/>
            <a:chExt cx="2973001" cy="1100522"/>
          </a:xfrm>
        </p:grpSpPr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7A36C200-2EB9-6899-BF49-089729645DE5}"/>
                </a:ext>
              </a:extLst>
            </p:cNvPr>
            <p:cNvSpPr/>
            <p:nvPr/>
          </p:nvSpPr>
          <p:spPr>
            <a:xfrm>
              <a:off x="5015301" y="1252620"/>
              <a:ext cx="2973001" cy="1090704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5CB05A2-6F0E-3350-900C-D2AE07577F94}"/>
                </a:ext>
              </a:extLst>
            </p:cNvPr>
            <p:cNvSpPr txBox="1"/>
            <p:nvPr/>
          </p:nvSpPr>
          <p:spPr>
            <a:xfrm>
              <a:off x="5340827" y="1242802"/>
              <a:ext cx="2207817" cy="23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/>
                <a:t>Laws of physics</a:t>
              </a:r>
              <a:endParaRPr kumimoji="1" lang="zh-CN" altLang="en-US" sz="1400" dirty="0"/>
            </a:p>
          </p:txBody>
        </p:sp>
        <p:pic>
          <p:nvPicPr>
            <p:cNvPr id="26" name="图片 25" descr="图示&#10;&#10;描述已自动生成">
              <a:extLst>
                <a:ext uri="{FF2B5EF4-FFF2-40B4-BE49-F238E27FC236}">
                  <a16:creationId xmlns:a16="http://schemas.microsoft.com/office/drawing/2014/main" id="{B2FF4BF5-AAB8-6546-2511-F725B0DFD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" t="7187" r="1391" b="5322"/>
            <a:stretch/>
          </p:blipFill>
          <p:spPr>
            <a:xfrm>
              <a:off x="5145015" y="1492289"/>
              <a:ext cx="2706136" cy="736660"/>
            </a:xfrm>
            <a:prstGeom prst="rect">
              <a:avLst/>
            </a:prstGeom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4FBA4C2-7AAF-31AD-C118-884963ED818B}"/>
              </a:ext>
            </a:extLst>
          </p:cNvPr>
          <p:cNvGrpSpPr/>
          <p:nvPr/>
        </p:nvGrpSpPr>
        <p:grpSpPr>
          <a:xfrm>
            <a:off x="4456336" y="4554129"/>
            <a:ext cx="3329557" cy="2074971"/>
            <a:chOff x="4456336" y="4599285"/>
            <a:chExt cx="3329557" cy="207497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46FCA4D-A588-C752-44B3-6B0A9DEC92A6}"/>
                </a:ext>
              </a:extLst>
            </p:cNvPr>
            <p:cNvGrpSpPr/>
            <p:nvPr/>
          </p:nvGrpSpPr>
          <p:grpSpPr>
            <a:xfrm>
              <a:off x="4456336" y="4599285"/>
              <a:ext cx="3329557" cy="2074971"/>
              <a:chOff x="4142937" y="4669875"/>
              <a:chExt cx="3329557" cy="1866625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A4DF32F-8305-CE95-EEB3-77C4AA65B6E6}"/>
                  </a:ext>
                </a:extLst>
              </p:cNvPr>
              <p:cNvGrpSpPr/>
              <p:nvPr/>
            </p:nvGrpSpPr>
            <p:grpSpPr>
              <a:xfrm>
                <a:off x="4142937" y="4669875"/>
                <a:ext cx="3329557" cy="1866625"/>
                <a:chOff x="4980581" y="4778898"/>
                <a:chExt cx="1665288" cy="876408"/>
              </a:xfrm>
            </p:grpSpPr>
            <p:sp>
              <p:nvSpPr>
                <p:cNvPr id="21" name="圆角矩形 20">
                  <a:extLst>
                    <a:ext uri="{FF2B5EF4-FFF2-40B4-BE49-F238E27FC236}">
                      <a16:creationId xmlns:a16="http://schemas.microsoft.com/office/drawing/2014/main" id="{7DED133F-F41D-60D4-6001-88DC07625AF6}"/>
                    </a:ext>
                  </a:extLst>
                </p:cNvPr>
                <p:cNvSpPr/>
                <p:nvPr/>
              </p:nvSpPr>
              <p:spPr>
                <a:xfrm>
                  <a:off x="4980581" y="4778898"/>
                  <a:ext cx="1665288" cy="876408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2931197D-526D-8330-2637-8AB0211210E4}"/>
                    </a:ext>
                  </a:extLst>
                </p:cNvPr>
                <p:cNvSpPr txBox="1"/>
                <p:nvPr/>
              </p:nvSpPr>
              <p:spPr>
                <a:xfrm>
                  <a:off x="5124849" y="4830679"/>
                  <a:ext cx="1397399" cy="23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cs typeface="Arial" panose="020B0604020202020204" pitchFamily="34" charset="0"/>
                    </a:rPr>
                    <a:t>Optimal</a:t>
                  </a:r>
                  <a:r>
                    <a:rPr kumimoji="1" lang="en-US" altLang="zh-CN" sz="1400" dirty="0"/>
                    <a:t> Parameters</a:t>
                  </a:r>
                  <a:endParaRPr kumimoji="1" lang="zh-CN" altLang="en-US" sz="1400" dirty="0"/>
                </a:p>
              </p:txBody>
            </p:sp>
          </p:grpSp>
          <p:pic>
            <p:nvPicPr>
              <p:cNvPr id="33" name="图片 32" descr="图表, 直方图&#10;&#10;描述已自动生成">
                <a:extLst>
                  <a:ext uri="{FF2B5EF4-FFF2-40B4-BE49-F238E27FC236}">
                    <a16:creationId xmlns:a16="http://schemas.microsoft.com/office/drawing/2014/main" id="{D109A0B7-EDB9-6EFC-9532-3962680AA8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54" t="6455" b="6247"/>
              <a:stretch/>
            </p:blipFill>
            <p:spPr>
              <a:xfrm>
                <a:off x="4480164" y="5069348"/>
                <a:ext cx="2576659" cy="1103802"/>
              </a:xfrm>
              <a:prstGeom prst="rect">
                <a:avLst/>
              </a:prstGeom>
            </p:spPr>
          </p:pic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A6109D9-68EC-F282-AE59-5BB90746631C}"/>
                </a:ext>
              </a:extLst>
            </p:cNvPr>
            <p:cNvSpPr txBox="1"/>
            <p:nvPr/>
          </p:nvSpPr>
          <p:spPr>
            <a:xfrm>
              <a:off x="5446559" y="6254118"/>
              <a:ext cx="1625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i="1" dirty="0"/>
                <a:t>frequency (</a:t>
              </a:r>
              <a:r>
                <a:rPr kumimoji="1" lang="en-US" altLang="zh-CN" sz="1400" i="1" dirty="0" err="1"/>
                <a:t>a.u</a:t>
              </a:r>
              <a:r>
                <a:rPr kumimoji="1" lang="en-US" altLang="zh-CN" sz="1400" i="1" dirty="0"/>
                <a:t>)</a:t>
              </a:r>
              <a:endParaRPr kumimoji="1" lang="zh-CN" altLang="en-US" sz="1400" i="1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1E10645-9DCE-DAFA-7153-D56EB7F342FA}"/>
                </a:ext>
              </a:extLst>
            </p:cNvPr>
            <p:cNvSpPr txBox="1"/>
            <p:nvPr/>
          </p:nvSpPr>
          <p:spPr>
            <a:xfrm rot="16200000">
              <a:off x="3858402" y="5368183"/>
              <a:ext cx="1625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i="1" dirty="0"/>
                <a:t>magnitude (</a:t>
              </a:r>
              <a:r>
                <a:rPr kumimoji="1" lang="en-US" altLang="zh-CN" sz="1400" i="1" dirty="0" err="1"/>
                <a:t>a.u</a:t>
              </a:r>
              <a:r>
                <a:rPr kumimoji="1" lang="en-US" altLang="zh-CN" sz="1400" i="1" dirty="0"/>
                <a:t>)</a:t>
              </a:r>
              <a:endParaRPr kumimoji="1" lang="zh-CN" altLang="en-US" sz="1400" i="1" dirty="0"/>
            </a:p>
          </p:txBody>
        </p:sp>
        <p:cxnSp>
          <p:nvCxnSpPr>
            <p:cNvPr id="38" name="直线连接符 37">
              <a:extLst>
                <a:ext uri="{FF2B5EF4-FFF2-40B4-BE49-F238E27FC236}">
                  <a16:creationId xmlns:a16="http://schemas.microsoft.com/office/drawing/2014/main" id="{7FEAD84A-2C05-4EDA-7F3D-EB7FDAFBEFF3}"/>
                </a:ext>
              </a:extLst>
            </p:cNvPr>
            <p:cNvCxnSpPr/>
            <p:nvPr/>
          </p:nvCxnSpPr>
          <p:spPr>
            <a:xfrm>
              <a:off x="4825068" y="5301330"/>
              <a:ext cx="2545154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60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A80E59E-698E-A7F3-7115-7B01806FE8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Results: Coupled Mode Theory (CMT)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C133D5-F262-9510-A932-A3120BB29991}"/>
              </a:ext>
            </a:extLst>
          </p:cNvPr>
          <p:cNvSpPr txBox="1"/>
          <p:nvPr/>
        </p:nvSpPr>
        <p:spPr>
          <a:xfrm>
            <a:off x="1924243" y="1494723"/>
            <a:ext cx="290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Single dimer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4DA24FE-09CC-63C1-8CD1-AE8C5FCD37B2}"/>
              </a:ext>
            </a:extLst>
          </p:cNvPr>
          <p:cNvGrpSpPr/>
          <p:nvPr/>
        </p:nvGrpSpPr>
        <p:grpSpPr>
          <a:xfrm>
            <a:off x="271783" y="2211316"/>
            <a:ext cx="5336790" cy="3834524"/>
            <a:chOff x="3314738" y="1256764"/>
            <a:chExt cx="7364551" cy="5441858"/>
          </a:xfrm>
        </p:grpSpPr>
        <p:pic>
          <p:nvPicPr>
            <p:cNvPr id="6" name="图片 5" descr="图表, 直方图&#10;&#10;描述已自动生成">
              <a:extLst>
                <a:ext uri="{FF2B5EF4-FFF2-40B4-BE49-F238E27FC236}">
                  <a16:creationId xmlns:a16="http://schemas.microsoft.com/office/drawing/2014/main" id="{A3263056-4C0B-B277-35FE-AB700FE95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85" t="5230" b="6230"/>
            <a:stretch/>
          </p:blipFill>
          <p:spPr>
            <a:xfrm>
              <a:off x="3894666" y="1256764"/>
              <a:ext cx="6784623" cy="490696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27A3611-91A1-CBA1-B749-C652BFFF23A2}"/>
                </a:ext>
              </a:extLst>
            </p:cNvPr>
            <p:cNvSpPr txBox="1"/>
            <p:nvPr/>
          </p:nvSpPr>
          <p:spPr>
            <a:xfrm>
              <a:off x="6365165" y="6120659"/>
              <a:ext cx="2934104" cy="577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i="1" dirty="0"/>
                <a:t>Frequency (Hz)</a:t>
              </a:r>
              <a:endParaRPr kumimoji="1" lang="zh-CN" altLang="en-US" i="1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C634896-3A77-A407-3B9D-E32ED6F43184}"/>
                </a:ext>
              </a:extLst>
            </p:cNvPr>
            <p:cNvSpPr txBox="1"/>
            <p:nvPr/>
          </p:nvSpPr>
          <p:spPr>
            <a:xfrm rot="16200000">
              <a:off x="2342293" y="3210860"/>
              <a:ext cx="2314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i="1" dirty="0"/>
                <a:t>Magnitude</a:t>
              </a:r>
              <a:endParaRPr kumimoji="1" lang="zh-CN" altLang="en-US" i="1" dirty="0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ADBB7359-DC13-DE28-5068-8B4E2753C38B}"/>
              </a:ext>
            </a:extLst>
          </p:cNvPr>
          <p:cNvSpPr/>
          <p:nvPr/>
        </p:nvSpPr>
        <p:spPr>
          <a:xfrm>
            <a:off x="6762044" y="1091130"/>
            <a:ext cx="790223" cy="263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11F3E24-E4BC-0538-0FFA-A557E6CAA35C}"/>
              </a:ext>
            </a:extLst>
          </p:cNvPr>
          <p:cNvGrpSpPr/>
          <p:nvPr/>
        </p:nvGrpSpPr>
        <p:grpSpPr>
          <a:xfrm>
            <a:off x="5779910" y="2161117"/>
            <a:ext cx="5621867" cy="4059212"/>
            <a:chOff x="2848002" y="1487596"/>
            <a:chExt cx="7283423" cy="4734366"/>
          </a:xfrm>
        </p:grpSpPr>
        <p:pic>
          <p:nvPicPr>
            <p:cNvPr id="12" name="图片 11" descr="图表, 直方图&#10;&#10;描述已自动生成">
              <a:extLst>
                <a:ext uri="{FF2B5EF4-FFF2-40B4-BE49-F238E27FC236}">
                  <a16:creationId xmlns:a16="http://schemas.microsoft.com/office/drawing/2014/main" id="{6632768C-CC09-C1D3-D47A-644493065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9" t="5926" b="5365"/>
            <a:stretch/>
          </p:blipFill>
          <p:spPr>
            <a:xfrm>
              <a:off x="3217333" y="1487596"/>
              <a:ext cx="6914092" cy="4303604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D4B0648-AA03-AC9E-FE7C-81FE93CD7236}"/>
                </a:ext>
              </a:extLst>
            </p:cNvPr>
            <p:cNvSpPr txBox="1"/>
            <p:nvPr/>
          </p:nvSpPr>
          <p:spPr>
            <a:xfrm rot="16200000">
              <a:off x="1875557" y="2887170"/>
              <a:ext cx="2314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i="1" dirty="0"/>
                <a:t>Magnitude</a:t>
              </a:r>
              <a:endParaRPr kumimoji="1" lang="zh-CN" altLang="en-US" i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6B8C804-B4F5-2016-B35F-FC7267E03A76}"/>
                </a:ext>
              </a:extLst>
            </p:cNvPr>
            <p:cNvSpPr txBox="1"/>
            <p:nvPr/>
          </p:nvSpPr>
          <p:spPr>
            <a:xfrm>
              <a:off x="6096000" y="5791200"/>
              <a:ext cx="2754637" cy="430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i="1" dirty="0"/>
                <a:t>Frequency (Hz)</a:t>
              </a:r>
              <a:endParaRPr kumimoji="1" lang="zh-CN" altLang="en-US" i="1" dirty="0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67C2952-3782-8F20-847C-4F61E7757356}"/>
              </a:ext>
            </a:extLst>
          </p:cNvPr>
          <p:cNvSpPr txBox="1"/>
          <p:nvPr/>
        </p:nvSpPr>
        <p:spPr>
          <a:xfrm>
            <a:off x="7969443" y="1578399"/>
            <a:ext cx="290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Two dimers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441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258CB35-1B70-CC88-90C7-C5AB61A0DC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Results: Realistic Circuit Simulation (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NGSpice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C94A9A-A151-AC55-DA7F-14CCE74F1538}"/>
              </a:ext>
            </a:extLst>
          </p:cNvPr>
          <p:cNvSpPr txBox="1"/>
          <p:nvPr/>
        </p:nvSpPr>
        <p:spPr>
          <a:xfrm>
            <a:off x="2364034" y="1391788"/>
            <a:ext cx="695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Single dimer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 descr="图表, 直方图&#10;&#10;描述已自动生成">
            <a:extLst>
              <a:ext uri="{FF2B5EF4-FFF2-40B4-BE49-F238E27FC236}">
                <a16:creationId xmlns:a16="http://schemas.microsoft.com/office/drawing/2014/main" id="{CA4D9775-1F38-468D-F8CD-2C3EAC17C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2090342"/>
            <a:ext cx="5438757" cy="366711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E64CA2E-CCBF-E761-8AFF-D5D59B75F317}"/>
              </a:ext>
            </a:extLst>
          </p:cNvPr>
          <p:cNvSpPr/>
          <p:nvPr/>
        </p:nvSpPr>
        <p:spPr>
          <a:xfrm>
            <a:off x="8421511" y="1986844"/>
            <a:ext cx="1095022" cy="575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 descr="图表&#10;&#10;描述已自动生成">
            <a:extLst>
              <a:ext uri="{FF2B5EF4-FFF2-40B4-BE49-F238E27FC236}">
                <a16:creationId xmlns:a16="http://schemas.microsoft.com/office/drawing/2014/main" id="{E8C008F2-F1DC-CBD1-A461-1B7CA8FB22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t="550" b="990"/>
          <a:stretch/>
        </p:blipFill>
        <p:spPr>
          <a:xfrm>
            <a:off x="6348962" y="2253626"/>
            <a:ext cx="5150853" cy="350382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915A3A1-5650-11BC-8B99-BCD7D6A4A3F4}"/>
              </a:ext>
            </a:extLst>
          </p:cNvPr>
          <p:cNvSpPr txBox="1"/>
          <p:nvPr/>
        </p:nvSpPr>
        <p:spPr>
          <a:xfrm>
            <a:off x="8172167" y="1391787"/>
            <a:ext cx="695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Two dimers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906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42A5149-3838-C4D3-7622-7AE75E668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Thank you!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E8606D-F315-2446-936A-933F5B430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752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7307E1-D687-458A-9B9C-B35FF27C74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Frequency Combs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 descr="图表, 直方图&#10;&#10;描述已自动生成">
            <a:extLst>
              <a:ext uri="{FF2B5EF4-FFF2-40B4-BE49-F238E27FC236}">
                <a16:creationId xmlns:a16="http://schemas.microsoft.com/office/drawing/2014/main" id="{9BD3EF1F-25C8-F7E7-0834-10D2E778B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7" y="1091130"/>
            <a:ext cx="11139830" cy="33593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8B95A8E-C534-4AD7-919D-3645EDE641FE}"/>
              </a:ext>
            </a:extLst>
          </p:cNvPr>
          <p:cNvSpPr txBox="1"/>
          <p:nvPr/>
        </p:nvSpPr>
        <p:spPr>
          <a:xfrm>
            <a:off x="0" y="6550223"/>
            <a:ext cx="9159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T. J. </a:t>
            </a:r>
            <a:r>
              <a:rPr lang="en-US" altLang="zh-CN" sz="1400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Kippenberg</a:t>
            </a:r>
            <a:r>
              <a:rPr lang="en-US" altLang="zh-CN" sz="1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zh-CN" sz="1400" b="0" i="1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4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1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n-US" altLang="zh-CN" sz="14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332</a:t>
            </a:r>
            <a:r>
              <a:rPr lang="en-US" altLang="zh-CN" sz="1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,555-559(2011).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E85186-FA3E-AF28-0DA2-82C0FF3D9940}"/>
              </a:ext>
            </a:extLst>
          </p:cNvPr>
          <p:cNvSpPr txBox="1"/>
          <p:nvPr/>
        </p:nvSpPr>
        <p:spPr>
          <a:xfrm>
            <a:off x="959556" y="4222044"/>
            <a:ext cx="80038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Clocking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High-capacity communications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Optical signal processing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10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E83AB0-294A-41EF-C059-46E23E6F64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Clocking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8" name="Picture 4" descr="edited_FC.mp4 [video-to-gif output image]">
            <a:extLst>
              <a:ext uri="{FF2B5EF4-FFF2-40B4-BE49-F238E27FC236}">
                <a16:creationId xmlns:a16="http://schemas.microsoft.com/office/drawing/2014/main" id="{FD96F26D-4F5B-93D4-84F7-E033751E4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57" y="1082687"/>
            <a:ext cx="9746686" cy="549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42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C7C28A6-EAF0-8BAE-DC53-F4DBD3251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Recent Developments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653A3A76-E704-4F79-23E4-20FE8BD0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39" y="1091129"/>
            <a:ext cx="7772400" cy="1711484"/>
          </a:xfrm>
          <a:prstGeom prst="rect">
            <a:avLst/>
          </a:prstGeom>
        </p:spPr>
      </p:pic>
      <p:pic>
        <p:nvPicPr>
          <p:cNvPr id="7" name="图片 6" descr="图形用户界面, 文本&#10;&#10;描述已自动生成">
            <a:extLst>
              <a:ext uri="{FF2B5EF4-FFF2-40B4-BE49-F238E27FC236}">
                <a16:creationId xmlns:a16="http://schemas.microsoft.com/office/drawing/2014/main" id="{D77E9290-AFF2-AAC8-1384-6950508D8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3041180"/>
            <a:ext cx="7772400" cy="1825865"/>
          </a:xfrm>
          <a:prstGeom prst="rect">
            <a:avLst/>
          </a:prstGeom>
        </p:spPr>
      </p:pic>
      <p:pic>
        <p:nvPicPr>
          <p:cNvPr id="9" name="图片 8" descr="图形用户界面, 文本&#10;&#10;描述已自动生成">
            <a:extLst>
              <a:ext uri="{FF2B5EF4-FFF2-40B4-BE49-F238E27FC236}">
                <a16:creationId xmlns:a16="http://schemas.microsoft.com/office/drawing/2014/main" id="{E2177196-6123-A60A-AC5A-EB4B53528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105612"/>
            <a:ext cx="777240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2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04218B7-1F03-931F-5DBB-4B2C1AF7E4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Utilizing dynamical systems for frequency combs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CEAB26-CDDB-6F7E-ADB5-B0E680850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3378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77A66EF-4BD6-A01D-508E-7F42C38B4D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Physics-Informed Optimization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F4FDC04-F1DB-372B-2BBE-A1AD5C1BE04C}"/>
              </a:ext>
            </a:extLst>
          </p:cNvPr>
          <p:cNvGrpSpPr/>
          <p:nvPr/>
        </p:nvGrpSpPr>
        <p:grpSpPr>
          <a:xfrm>
            <a:off x="519930" y="1091130"/>
            <a:ext cx="3845604" cy="5220778"/>
            <a:chOff x="1504306" y="1428750"/>
            <a:chExt cx="2522754" cy="4171950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7761E0BB-0842-31D9-5610-85ADD06B3DD2}"/>
                </a:ext>
              </a:extLst>
            </p:cNvPr>
            <p:cNvSpPr/>
            <p:nvPr/>
          </p:nvSpPr>
          <p:spPr>
            <a:xfrm>
              <a:off x="1528763" y="1428750"/>
              <a:ext cx="2443162" cy="417195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AFBB6B7-AF86-9599-3F26-CFE55ACC1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15056" y="2237395"/>
              <a:ext cx="2078362" cy="3212013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7528389-E792-A4DA-58EA-3C6B367663C2}"/>
                </a:ext>
              </a:extLst>
            </p:cNvPr>
            <p:cNvSpPr txBox="1"/>
            <p:nvPr/>
          </p:nvSpPr>
          <p:spPr>
            <a:xfrm>
              <a:off x="1504306" y="1492246"/>
              <a:ext cx="2522754" cy="56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Universal Modeling for Nonlinear Multi-cavity Systems</a:t>
              </a:r>
              <a:endPara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3BB911D-C83A-DD82-DA22-77EF8CD014B3}"/>
              </a:ext>
            </a:extLst>
          </p:cNvPr>
          <p:cNvSpPr txBox="1"/>
          <p:nvPr/>
        </p:nvSpPr>
        <p:spPr>
          <a:xfrm>
            <a:off x="0" y="6536501"/>
            <a:ext cx="9772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Suntharalingam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A., et al. Nat </a:t>
            </a:r>
            <a:r>
              <a:rPr kumimoji="1"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 14, 5515 (2023)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08DBF8A-D3D8-F53B-CB6B-49D0EEE7FED2}"/>
              </a:ext>
            </a:extLst>
          </p:cNvPr>
          <p:cNvGrpSpPr/>
          <p:nvPr/>
        </p:nvGrpSpPr>
        <p:grpSpPr>
          <a:xfrm>
            <a:off x="7975828" y="1091130"/>
            <a:ext cx="3496304" cy="5107750"/>
            <a:chOff x="7696201" y="1428750"/>
            <a:chExt cx="2443162" cy="4171950"/>
          </a:xfrm>
        </p:grpSpPr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46EB1EAD-1FEC-FE8F-3632-151398601A3F}"/>
                </a:ext>
              </a:extLst>
            </p:cNvPr>
            <p:cNvSpPr/>
            <p:nvPr/>
          </p:nvSpPr>
          <p:spPr>
            <a:xfrm>
              <a:off x="7696201" y="1428750"/>
              <a:ext cx="2443162" cy="417195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F96AA91-EED8-C6E7-C651-153C935764DA}"/>
                </a:ext>
              </a:extLst>
            </p:cNvPr>
            <p:cNvSpPr txBox="1"/>
            <p:nvPr/>
          </p:nvSpPr>
          <p:spPr>
            <a:xfrm>
              <a:off x="8070057" y="1605176"/>
              <a:ext cx="1695448" cy="57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Bayesian Optimization</a:t>
              </a:r>
              <a:endPara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2" descr="Shallow Understanding on Bayesian Optimization | by Ramraj ...">
              <a:extLst>
                <a:ext uri="{FF2B5EF4-FFF2-40B4-BE49-F238E27FC236}">
                  <a16:creationId xmlns:a16="http://schemas.microsoft.com/office/drawing/2014/main" id="{77B33121-E6F9-DB50-512B-CA54596B5F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"/>
            <a:stretch/>
          </p:blipFill>
          <p:spPr bwMode="auto">
            <a:xfrm>
              <a:off x="7806721" y="2359795"/>
              <a:ext cx="2210095" cy="294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下弧形箭头 15">
            <a:extLst>
              <a:ext uri="{FF2B5EF4-FFF2-40B4-BE49-F238E27FC236}">
                <a16:creationId xmlns:a16="http://schemas.microsoft.com/office/drawing/2014/main" id="{7C1C2CA1-7975-2CA0-D525-F3646EF0F98F}"/>
              </a:ext>
            </a:extLst>
          </p:cNvPr>
          <p:cNvSpPr/>
          <p:nvPr/>
        </p:nvSpPr>
        <p:spPr>
          <a:xfrm>
            <a:off x="4348758" y="3009702"/>
            <a:ext cx="3724276" cy="732992"/>
          </a:xfrm>
          <a:prstGeom prst="curvedDownArrow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下弧形箭头 19">
            <a:extLst>
              <a:ext uri="{FF2B5EF4-FFF2-40B4-BE49-F238E27FC236}">
                <a16:creationId xmlns:a16="http://schemas.microsoft.com/office/drawing/2014/main" id="{8A66C84C-72E5-2196-89C2-AAA675E958E6}"/>
              </a:ext>
            </a:extLst>
          </p:cNvPr>
          <p:cNvSpPr/>
          <p:nvPr/>
        </p:nvSpPr>
        <p:spPr>
          <a:xfrm rot="10800000">
            <a:off x="4244794" y="3786664"/>
            <a:ext cx="3724276" cy="732992"/>
          </a:xfrm>
          <a:prstGeom prst="curvedDownArrow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C905E42-06E7-F087-88E1-50196D838418}"/>
              </a:ext>
            </a:extLst>
          </p:cNvPr>
          <p:cNvGrpSpPr/>
          <p:nvPr/>
        </p:nvGrpSpPr>
        <p:grpSpPr>
          <a:xfrm>
            <a:off x="4460501" y="934731"/>
            <a:ext cx="3329557" cy="2074971"/>
            <a:chOff x="5015301" y="1242802"/>
            <a:chExt cx="2973001" cy="1100522"/>
          </a:xfrm>
        </p:grpSpPr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7A36C200-2EB9-6899-BF49-089729645DE5}"/>
                </a:ext>
              </a:extLst>
            </p:cNvPr>
            <p:cNvSpPr/>
            <p:nvPr/>
          </p:nvSpPr>
          <p:spPr>
            <a:xfrm>
              <a:off x="5015301" y="1252620"/>
              <a:ext cx="2973001" cy="1090704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5CB05A2-6F0E-3350-900C-D2AE07577F94}"/>
                </a:ext>
              </a:extLst>
            </p:cNvPr>
            <p:cNvSpPr txBox="1"/>
            <p:nvPr/>
          </p:nvSpPr>
          <p:spPr>
            <a:xfrm>
              <a:off x="5340827" y="1242802"/>
              <a:ext cx="2207817" cy="23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/>
                <a:t>Laws of physics</a:t>
              </a:r>
              <a:endParaRPr kumimoji="1" lang="zh-CN" altLang="en-US" sz="1400" dirty="0"/>
            </a:p>
          </p:txBody>
        </p:sp>
        <p:pic>
          <p:nvPicPr>
            <p:cNvPr id="26" name="图片 25" descr="图示&#10;&#10;描述已自动生成">
              <a:extLst>
                <a:ext uri="{FF2B5EF4-FFF2-40B4-BE49-F238E27FC236}">
                  <a16:creationId xmlns:a16="http://schemas.microsoft.com/office/drawing/2014/main" id="{B2FF4BF5-AAB8-6546-2511-F725B0DFD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" t="7187" r="1391" b="5322"/>
            <a:stretch/>
          </p:blipFill>
          <p:spPr>
            <a:xfrm>
              <a:off x="5145015" y="1492289"/>
              <a:ext cx="2706136" cy="736660"/>
            </a:xfrm>
            <a:prstGeom prst="rect">
              <a:avLst/>
            </a:prstGeom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4FBA4C2-7AAF-31AD-C118-884963ED818B}"/>
              </a:ext>
            </a:extLst>
          </p:cNvPr>
          <p:cNvGrpSpPr/>
          <p:nvPr/>
        </p:nvGrpSpPr>
        <p:grpSpPr>
          <a:xfrm>
            <a:off x="4456336" y="4554129"/>
            <a:ext cx="3329557" cy="2074971"/>
            <a:chOff x="4456336" y="4599285"/>
            <a:chExt cx="3329557" cy="207497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46FCA4D-A588-C752-44B3-6B0A9DEC92A6}"/>
                </a:ext>
              </a:extLst>
            </p:cNvPr>
            <p:cNvGrpSpPr/>
            <p:nvPr/>
          </p:nvGrpSpPr>
          <p:grpSpPr>
            <a:xfrm>
              <a:off x="4456336" y="4599285"/>
              <a:ext cx="3329557" cy="2074971"/>
              <a:chOff x="4142937" y="4669875"/>
              <a:chExt cx="3329557" cy="1866625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A4DF32F-8305-CE95-EEB3-77C4AA65B6E6}"/>
                  </a:ext>
                </a:extLst>
              </p:cNvPr>
              <p:cNvGrpSpPr/>
              <p:nvPr/>
            </p:nvGrpSpPr>
            <p:grpSpPr>
              <a:xfrm>
                <a:off x="4142937" y="4669875"/>
                <a:ext cx="3329557" cy="1866625"/>
                <a:chOff x="4980581" y="4778898"/>
                <a:chExt cx="1665288" cy="876408"/>
              </a:xfrm>
            </p:grpSpPr>
            <p:sp>
              <p:nvSpPr>
                <p:cNvPr id="21" name="圆角矩形 20">
                  <a:extLst>
                    <a:ext uri="{FF2B5EF4-FFF2-40B4-BE49-F238E27FC236}">
                      <a16:creationId xmlns:a16="http://schemas.microsoft.com/office/drawing/2014/main" id="{7DED133F-F41D-60D4-6001-88DC07625AF6}"/>
                    </a:ext>
                  </a:extLst>
                </p:cNvPr>
                <p:cNvSpPr/>
                <p:nvPr/>
              </p:nvSpPr>
              <p:spPr>
                <a:xfrm>
                  <a:off x="4980581" y="4778898"/>
                  <a:ext cx="1665288" cy="876408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2931197D-526D-8330-2637-8AB0211210E4}"/>
                    </a:ext>
                  </a:extLst>
                </p:cNvPr>
                <p:cNvSpPr txBox="1"/>
                <p:nvPr/>
              </p:nvSpPr>
              <p:spPr>
                <a:xfrm>
                  <a:off x="5124849" y="4830679"/>
                  <a:ext cx="1397399" cy="23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cs typeface="Arial" panose="020B0604020202020204" pitchFamily="34" charset="0"/>
                    </a:rPr>
                    <a:t>Optimal</a:t>
                  </a:r>
                  <a:r>
                    <a:rPr kumimoji="1" lang="en-US" altLang="zh-CN" sz="1400" dirty="0"/>
                    <a:t> Parameters</a:t>
                  </a:r>
                  <a:endParaRPr kumimoji="1" lang="zh-CN" altLang="en-US" sz="1400" dirty="0"/>
                </a:p>
              </p:txBody>
            </p:sp>
          </p:grpSp>
          <p:pic>
            <p:nvPicPr>
              <p:cNvPr id="33" name="图片 32" descr="图表, 直方图&#10;&#10;描述已自动生成">
                <a:extLst>
                  <a:ext uri="{FF2B5EF4-FFF2-40B4-BE49-F238E27FC236}">
                    <a16:creationId xmlns:a16="http://schemas.microsoft.com/office/drawing/2014/main" id="{D109A0B7-EDB9-6EFC-9532-3962680AA8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54" t="6455" b="6247"/>
              <a:stretch/>
            </p:blipFill>
            <p:spPr>
              <a:xfrm>
                <a:off x="4480164" y="5069348"/>
                <a:ext cx="2576659" cy="1103802"/>
              </a:xfrm>
              <a:prstGeom prst="rect">
                <a:avLst/>
              </a:prstGeom>
            </p:spPr>
          </p:pic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A6109D9-68EC-F282-AE59-5BB90746631C}"/>
                </a:ext>
              </a:extLst>
            </p:cNvPr>
            <p:cNvSpPr txBox="1"/>
            <p:nvPr/>
          </p:nvSpPr>
          <p:spPr>
            <a:xfrm>
              <a:off x="5446559" y="6254118"/>
              <a:ext cx="1625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i="1" dirty="0"/>
                <a:t>frequency (</a:t>
              </a:r>
              <a:r>
                <a:rPr kumimoji="1" lang="en-US" altLang="zh-CN" sz="1400" i="1" dirty="0" err="1"/>
                <a:t>a.u</a:t>
              </a:r>
              <a:r>
                <a:rPr kumimoji="1" lang="en-US" altLang="zh-CN" sz="1400" i="1" dirty="0"/>
                <a:t>)</a:t>
              </a:r>
              <a:endParaRPr kumimoji="1" lang="zh-CN" altLang="en-US" sz="1400" i="1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1E10645-9DCE-DAFA-7153-D56EB7F342FA}"/>
                </a:ext>
              </a:extLst>
            </p:cNvPr>
            <p:cNvSpPr txBox="1"/>
            <p:nvPr/>
          </p:nvSpPr>
          <p:spPr>
            <a:xfrm rot="16200000">
              <a:off x="3858402" y="5368183"/>
              <a:ext cx="1625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i="1" dirty="0"/>
                <a:t>magnitude (</a:t>
              </a:r>
              <a:r>
                <a:rPr kumimoji="1" lang="en-US" altLang="zh-CN" sz="1400" i="1" dirty="0" err="1"/>
                <a:t>a.u</a:t>
              </a:r>
              <a:r>
                <a:rPr kumimoji="1" lang="en-US" altLang="zh-CN" sz="1400" i="1" dirty="0"/>
                <a:t>)</a:t>
              </a:r>
              <a:endParaRPr kumimoji="1" lang="zh-CN" altLang="en-US" sz="1400" i="1" dirty="0"/>
            </a:p>
          </p:txBody>
        </p:sp>
        <p:cxnSp>
          <p:nvCxnSpPr>
            <p:cNvPr id="38" name="直线连接符 37">
              <a:extLst>
                <a:ext uri="{FF2B5EF4-FFF2-40B4-BE49-F238E27FC236}">
                  <a16:creationId xmlns:a16="http://schemas.microsoft.com/office/drawing/2014/main" id="{7FEAD84A-2C05-4EDA-7F3D-EB7FDAFBEFF3}"/>
                </a:ext>
              </a:extLst>
            </p:cNvPr>
            <p:cNvCxnSpPr/>
            <p:nvPr/>
          </p:nvCxnSpPr>
          <p:spPr>
            <a:xfrm>
              <a:off x="4825068" y="5301330"/>
              <a:ext cx="2545154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751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BC9D054-C500-BBED-93DC-E260E7294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Universal Modeling: Coupled Mode Theory (CMT)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DBCB5-F421-2022-F17E-9482D871D8F9}"/>
              </a:ext>
            </a:extLst>
          </p:cNvPr>
          <p:cNvSpPr txBox="1"/>
          <p:nvPr/>
        </p:nvSpPr>
        <p:spPr>
          <a:xfrm>
            <a:off x="2899711" y="4314166"/>
            <a:ext cx="425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 polar coordinates,</a:t>
            </a:r>
          </a:p>
          <a:p>
            <a:pPr/>
            <a:endParaRPr lang="en-US" altLang="zh-CN" sz="2000" b="0" dirty="0"/>
          </a:p>
          <a:p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C873369-CC0A-4638-C8FD-7D52D5590143}"/>
                  </a:ext>
                </a:extLst>
              </p:cNvPr>
              <p:cNvSpPr txBox="1"/>
              <p:nvPr/>
            </p:nvSpPr>
            <p:spPr>
              <a:xfrm>
                <a:off x="3650827" y="3355409"/>
                <a:ext cx="9692640" cy="914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C873369-CC0A-4638-C8FD-7D52D5590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27" y="3355409"/>
                <a:ext cx="9692640" cy="914225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DD82F264-6F5E-F0BD-74D7-92516D541485}"/>
                  </a:ext>
                </a:extLst>
              </p:cNvPr>
              <p:cNvSpPr/>
              <p:nvPr/>
            </p:nvSpPr>
            <p:spPr>
              <a:xfrm>
                <a:off x="4560942" y="1534403"/>
                <a:ext cx="1243012" cy="124301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DD82F264-6F5E-F0BD-74D7-92516D541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942" y="1534403"/>
                <a:ext cx="1243012" cy="124301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D702E25F-A48E-5305-4CAB-9D2070EB9338}"/>
                  </a:ext>
                </a:extLst>
              </p:cNvPr>
              <p:cNvSpPr/>
              <p:nvPr/>
            </p:nvSpPr>
            <p:spPr>
              <a:xfrm>
                <a:off x="8497147" y="1534403"/>
                <a:ext cx="1243012" cy="1243012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D702E25F-A48E-5305-4CAB-9D2070EB9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147" y="1534403"/>
                <a:ext cx="1243012" cy="124301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3946EB7E-DBA3-64D3-8338-185C84A03E95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5812052" y="2154118"/>
            <a:ext cx="2685095" cy="179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曲线连接符 14">
            <a:extLst>
              <a:ext uri="{FF2B5EF4-FFF2-40B4-BE49-F238E27FC236}">
                <a16:creationId xmlns:a16="http://schemas.microsoft.com/office/drawing/2014/main" id="{12AB22DD-76A4-1FEF-00B1-4EE92401B7A8}"/>
              </a:ext>
            </a:extLst>
          </p:cNvPr>
          <p:cNvCxnSpPr>
            <a:cxnSpLocks/>
            <a:endCxn id="7" idx="2"/>
          </p:cNvCxnSpPr>
          <p:nvPr/>
        </p:nvCxnSpPr>
        <p:spPr>
          <a:xfrm rot="5400000" flipH="1" flipV="1">
            <a:off x="3788442" y="2262135"/>
            <a:ext cx="878725" cy="666275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887DED9-3939-D45C-796F-EBFF86BB3FE3}"/>
                  </a:ext>
                </a:extLst>
              </p:cNvPr>
              <p:cNvSpPr txBox="1"/>
              <p:nvPr/>
            </p:nvSpPr>
            <p:spPr>
              <a:xfrm>
                <a:off x="4896698" y="109113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887DED9-3939-D45C-796F-EBFF86BB3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698" y="109113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51E90D0-1C69-88F2-2916-82510DEF250C}"/>
                  </a:ext>
                </a:extLst>
              </p:cNvPr>
              <p:cNvSpPr txBox="1"/>
              <p:nvPr/>
            </p:nvSpPr>
            <p:spPr>
              <a:xfrm>
                <a:off x="8832903" y="1091130"/>
                <a:ext cx="571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51E90D0-1C69-88F2-2916-82510DEF2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903" y="1091130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B92307F-3894-9974-5EE5-BCAC3A0CF3D0}"/>
                  </a:ext>
                </a:extLst>
              </p:cNvPr>
              <p:cNvSpPr txBox="1"/>
              <p:nvPr/>
            </p:nvSpPr>
            <p:spPr>
              <a:xfrm>
                <a:off x="2793478" y="2243663"/>
                <a:ext cx="1285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brk m:alnAt="7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B92307F-3894-9974-5EE5-BCAC3A0CF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478" y="2243663"/>
                <a:ext cx="1285875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137717A-8AC5-9F78-D95C-EE186D5AFDE9}"/>
                  </a:ext>
                </a:extLst>
              </p:cNvPr>
              <p:cNvSpPr txBox="1"/>
              <p:nvPr/>
            </p:nvSpPr>
            <p:spPr>
              <a:xfrm>
                <a:off x="10198410" y="2217513"/>
                <a:ext cx="12858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brk m:alnAt="7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brk m:alnAt="7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137717A-8AC5-9F78-D95C-EE186D5AF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410" y="2217513"/>
                <a:ext cx="1285875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曲线连接符 24">
            <a:extLst>
              <a:ext uri="{FF2B5EF4-FFF2-40B4-BE49-F238E27FC236}">
                <a16:creationId xmlns:a16="http://schemas.microsoft.com/office/drawing/2014/main" id="{D522766F-BDF9-A3B6-163A-FD15FBDE4A18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9740159" y="2155909"/>
            <a:ext cx="641033" cy="916305"/>
          </a:xfrm>
          <a:prstGeom prst="curved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1655F5E-60CF-62A0-0373-D434AE768294}"/>
                  </a:ext>
                </a:extLst>
              </p:cNvPr>
              <p:cNvSpPr txBox="1"/>
              <p:nvPr/>
            </p:nvSpPr>
            <p:spPr>
              <a:xfrm>
                <a:off x="6926237" y="1647258"/>
                <a:ext cx="42386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kumimoji="1" lang="en-US" altLang="zh-CN" b="0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1655F5E-60CF-62A0-0373-D434AE76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237" y="1647258"/>
                <a:ext cx="423862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61D1F30-7561-4FA9-AAB5-9F5A72A4A78F}"/>
                  </a:ext>
                </a:extLst>
              </p:cNvPr>
              <p:cNvSpPr txBox="1"/>
              <p:nvPr/>
            </p:nvSpPr>
            <p:spPr>
              <a:xfrm>
                <a:off x="7026585" y="5268263"/>
                <a:ext cx="6343650" cy="600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61D1F30-7561-4FA9-AAB5-9F5A72A4A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585" y="5268263"/>
                <a:ext cx="6343650" cy="600229"/>
              </a:xfrm>
              <a:prstGeom prst="rect">
                <a:avLst/>
              </a:prstGeom>
              <a:blipFill>
                <a:blip r:embed="rId11"/>
                <a:stretch>
                  <a:fillRect l="-1000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24728628-262E-7D0A-5949-C34DBBE32FD9}"/>
              </a:ext>
            </a:extLst>
          </p:cNvPr>
          <p:cNvGrpSpPr/>
          <p:nvPr/>
        </p:nvGrpSpPr>
        <p:grpSpPr>
          <a:xfrm>
            <a:off x="151578" y="1389134"/>
            <a:ext cx="2685095" cy="4846774"/>
            <a:chOff x="1528763" y="1428750"/>
            <a:chExt cx="2443162" cy="4171950"/>
          </a:xfrm>
        </p:grpSpPr>
        <p:sp>
          <p:nvSpPr>
            <p:cNvPr id="33" name="圆角矩形 32">
              <a:extLst>
                <a:ext uri="{FF2B5EF4-FFF2-40B4-BE49-F238E27FC236}">
                  <a16:creationId xmlns:a16="http://schemas.microsoft.com/office/drawing/2014/main" id="{6E16634D-A8BD-FCE0-C21E-053DA64652A3}"/>
                </a:ext>
              </a:extLst>
            </p:cNvPr>
            <p:cNvSpPr/>
            <p:nvPr/>
          </p:nvSpPr>
          <p:spPr>
            <a:xfrm>
              <a:off x="1528763" y="1428750"/>
              <a:ext cx="2443162" cy="417195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4A1FCBD7-1D9B-1A0E-DCF3-545FF62DF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98637" y="2255837"/>
              <a:ext cx="1834704" cy="2835451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DACA585-F4E9-8981-8FAA-9358FCB471BA}"/>
                </a:ext>
              </a:extLst>
            </p:cNvPr>
            <p:cNvSpPr txBox="1"/>
            <p:nvPr/>
          </p:nvSpPr>
          <p:spPr>
            <a:xfrm>
              <a:off x="1826402" y="1541577"/>
              <a:ext cx="18347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Multi-cavity Systems</a:t>
              </a:r>
              <a:endPara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4978F66-C91F-3198-0B4F-724AF24386AD}"/>
                  </a:ext>
                </a:extLst>
              </p:cNvPr>
              <p:cNvSpPr txBox="1"/>
              <p:nvPr/>
            </p:nvSpPr>
            <p:spPr>
              <a:xfrm>
                <a:off x="2793478" y="5465074"/>
                <a:ext cx="3923411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𝜅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4978F66-C91F-3198-0B4F-724AF2438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478" y="5465074"/>
                <a:ext cx="3923411" cy="676660"/>
              </a:xfrm>
              <a:prstGeom prst="rect">
                <a:avLst/>
              </a:prstGeom>
              <a:blipFill>
                <a:blip r:embed="rId1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B5AA9AD-949A-6DC4-DA94-CB0C0C30A242}"/>
                  </a:ext>
                </a:extLst>
              </p:cNvPr>
              <p:cNvSpPr txBox="1"/>
              <p:nvPr/>
            </p:nvSpPr>
            <p:spPr>
              <a:xfrm>
                <a:off x="2879868" y="6141734"/>
                <a:ext cx="5699996" cy="718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US" altLang="zh-CN" sz="2000" dirty="0"/>
                  <a:t>-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kumimoji="1" lang="zh-CN" altLang="en-US" sz="2000" dirty="0"/>
              </a:p>
            </p:txBody>
          </p:sp>
        </mc:Choice>
        <mc:Fallback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B5AA9AD-949A-6DC4-DA94-CB0C0C30A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868" y="6141734"/>
                <a:ext cx="5699996" cy="71865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5AD100D-EAD6-A68B-8E13-1DB83A9B80BC}"/>
                  </a:ext>
                </a:extLst>
              </p:cNvPr>
              <p:cNvSpPr txBox="1"/>
              <p:nvPr/>
            </p:nvSpPr>
            <p:spPr>
              <a:xfrm>
                <a:off x="2879868" y="4688337"/>
                <a:ext cx="3875292" cy="676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𝜅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5AD100D-EAD6-A68B-8E13-1DB83A9B8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868" y="4688337"/>
                <a:ext cx="3875292" cy="676660"/>
              </a:xfrm>
              <a:prstGeom prst="rect">
                <a:avLst/>
              </a:prstGeom>
              <a:blipFill>
                <a:blip r:embed="rId1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203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7" grpId="0" animBg="1"/>
      <p:bldP spid="8" grpId="0" animBg="1"/>
      <p:bldP spid="18" grpId="0"/>
      <p:bldP spid="19" grpId="0"/>
      <p:bldP spid="20" grpId="0"/>
      <p:bldP spid="21" grpId="0"/>
      <p:bldP spid="27" grpId="0"/>
      <p:bldP spid="31" grpId="0"/>
      <p:bldP spid="36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8376C3E-0E37-E5E0-B016-AB48134C6A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850" y="305350"/>
            <a:ext cx="11360150" cy="806450"/>
          </a:xfrm>
        </p:spPr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Dynamical State Classification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25A282C-BCAE-68BF-2B3E-43CDC1C03913}"/>
                  </a:ext>
                </a:extLst>
              </p:cNvPr>
              <p:cNvSpPr txBox="1"/>
              <p:nvPr/>
            </p:nvSpPr>
            <p:spPr>
              <a:xfrm>
                <a:off x="976802" y="5336760"/>
                <a:ext cx="10910398" cy="151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840"/>
                  </a:lnSpc>
                </a:pPr>
                <a:r>
                  <a:rPr kumimoji="1" lang="en-US" altLang="zh-CN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Challenge: </a:t>
                </a:r>
              </a:p>
              <a:p>
                <a:pPr>
                  <a:lnSpc>
                    <a:spcPts val="3840"/>
                  </a:lnSpc>
                </a:pPr>
                <a:r>
                  <a:rPr kumimoji="1" lang="en-US" altLang="zh-CN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1"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coefficients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kumimoji="1"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analytically intractable</a:t>
                </a:r>
              </a:p>
              <a:p>
                <a:pPr>
                  <a:lnSpc>
                    <a:spcPts val="3840"/>
                  </a:lnSpc>
                </a:pPr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endParaRPr kumimoji="1" lang="zh-CN" altLang="en-US" sz="2000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25A282C-BCAE-68BF-2B3E-43CDC1C03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02" y="5336760"/>
                <a:ext cx="10910398" cy="1511311"/>
              </a:xfrm>
              <a:prstGeom prst="rect">
                <a:avLst/>
              </a:prstGeom>
              <a:blipFill>
                <a:blip r:embed="rId3"/>
                <a:stretch>
                  <a:fillRect l="-1394" t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53E4ED95-A574-754C-60E1-BDAEC9E4AD07}"/>
              </a:ext>
            </a:extLst>
          </p:cNvPr>
          <p:cNvGrpSpPr/>
          <p:nvPr/>
        </p:nvGrpSpPr>
        <p:grpSpPr>
          <a:xfrm>
            <a:off x="760741" y="-365916"/>
            <a:ext cx="5585492" cy="2952690"/>
            <a:chOff x="760741" y="-365916"/>
            <a:chExt cx="5585492" cy="295269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F3217B4-A2D9-F962-5A27-D814B8866C22}"/>
                </a:ext>
              </a:extLst>
            </p:cNvPr>
            <p:cNvGrpSpPr/>
            <p:nvPr/>
          </p:nvGrpSpPr>
          <p:grpSpPr>
            <a:xfrm>
              <a:off x="976802" y="1111800"/>
              <a:ext cx="5369431" cy="1281444"/>
              <a:chOff x="976802" y="1111800"/>
              <a:chExt cx="5369431" cy="1281444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2D9B126C-B1AB-AD6C-7F7D-E11780FC084F}"/>
                  </a:ext>
                </a:extLst>
              </p:cNvPr>
              <p:cNvGrpSpPr/>
              <p:nvPr/>
            </p:nvGrpSpPr>
            <p:grpSpPr>
              <a:xfrm>
                <a:off x="976802" y="1111800"/>
                <a:ext cx="5369431" cy="1281444"/>
                <a:chOff x="976802" y="1111800"/>
                <a:chExt cx="5369431" cy="1281444"/>
              </a:xfrm>
            </p:grpSpPr>
            <p:pic>
              <p:nvPicPr>
                <p:cNvPr id="8" name="图片 7" descr="图片包含 图表&#10;&#10;描述已自动生成">
                  <a:extLst>
                    <a:ext uri="{FF2B5EF4-FFF2-40B4-BE49-F238E27FC236}">
                      <a16:creationId xmlns:a16="http://schemas.microsoft.com/office/drawing/2014/main" id="{22DC55E9-2952-9178-BEA5-E608A52A4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358" t="38088" r="16000" b="38478"/>
                <a:stretch/>
              </p:blipFill>
              <p:spPr>
                <a:xfrm>
                  <a:off x="976802" y="1111800"/>
                  <a:ext cx="5369431" cy="1281444"/>
                </a:xfrm>
                <a:prstGeom prst="rect">
                  <a:avLst/>
                </a:prstGeom>
              </p:spPr>
            </p:pic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BE286D3B-98ED-F294-3570-60F47ACC81A3}"/>
                    </a:ext>
                  </a:extLst>
                </p:cNvPr>
                <p:cNvSpPr/>
                <p:nvPr/>
              </p:nvSpPr>
              <p:spPr>
                <a:xfrm>
                  <a:off x="4343830" y="1787236"/>
                  <a:ext cx="1885520" cy="384465"/>
                </a:xfrm>
                <a:prstGeom prst="rect">
                  <a:avLst/>
                </a:prstGeom>
                <a:solidFill>
                  <a:srgbClr val="08089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noFill/>
                  </a:endParaRPr>
                </a:p>
              </p:txBody>
            </p:sp>
            <p:sp>
              <p:nvSpPr>
                <p:cNvPr id="14" name="任意形状 13">
                  <a:extLst>
                    <a:ext uri="{FF2B5EF4-FFF2-40B4-BE49-F238E27FC236}">
                      <a16:creationId xmlns:a16="http://schemas.microsoft.com/office/drawing/2014/main" id="{F88C8A55-1F2D-D3CE-61DB-027158F8CB28}"/>
                    </a:ext>
                  </a:extLst>
                </p:cNvPr>
                <p:cNvSpPr/>
                <p:nvPr/>
              </p:nvSpPr>
              <p:spPr>
                <a:xfrm>
                  <a:off x="3100647" y="1384069"/>
                  <a:ext cx="3129742" cy="511233"/>
                </a:xfrm>
                <a:custGeom>
                  <a:avLst/>
                  <a:gdLst>
                    <a:gd name="connsiteX0" fmla="*/ 0 w 3129742"/>
                    <a:gd name="connsiteY0" fmla="*/ 0 h 511233"/>
                    <a:gd name="connsiteX1" fmla="*/ 257695 w 3129742"/>
                    <a:gd name="connsiteY1" fmla="*/ 41564 h 511233"/>
                    <a:gd name="connsiteX2" fmla="*/ 440575 w 3129742"/>
                    <a:gd name="connsiteY2" fmla="*/ 62346 h 511233"/>
                    <a:gd name="connsiteX3" fmla="*/ 852055 w 3129742"/>
                    <a:gd name="connsiteY3" fmla="*/ 112222 h 511233"/>
                    <a:gd name="connsiteX4" fmla="*/ 1163782 w 3129742"/>
                    <a:gd name="connsiteY4" fmla="*/ 133004 h 511233"/>
                    <a:gd name="connsiteX5" fmla="*/ 1546168 w 3129742"/>
                    <a:gd name="connsiteY5" fmla="*/ 157942 h 511233"/>
                    <a:gd name="connsiteX6" fmla="*/ 1936866 w 3129742"/>
                    <a:gd name="connsiteY6" fmla="*/ 170411 h 511233"/>
                    <a:gd name="connsiteX7" fmla="*/ 2265218 w 3129742"/>
                    <a:gd name="connsiteY7" fmla="*/ 191193 h 511233"/>
                    <a:gd name="connsiteX8" fmla="*/ 2585258 w 3129742"/>
                    <a:gd name="connsiteY8" fmla="*/ 199506 h 511233"/>
                    <a:gd name="connsiteX9" fmla="*/ 3009208 w 3129742"/>
                    <a:gd name="connsiteY9" fmla="*/ 203662 h 511233"/>
                    <a:gd name="connsiteX10" fmla="*/ 3125586 w 3129742"/>
                    <a:gd name="connsiteY10" fmla="*/ 203662 h 511233"/>
                    <a:gd name="connsiteX11" fmla="*/ 3129742 w 3129742"/>
                    <a:gd name="connsiteY11" fmla="*/ 502920 h 511233"/>
                    <a:gd name="connsiteX12" fmla="*/ 1246909 w 3129742"/>
                    <a:gd name="connsiteY12" fmla="*/ 511233 h 511233"/>
                    <a:gd name="connsiteX13" fmla="*/ 1246909 w 3129742"/>
                    <a:gd name="connsiteY13" fmla="*/ 511233 h 511233"/>
                    <a:gd name="connsiteX14" fmla="*/ 968433 w 3129742"/>
                    <a:gd name="connsiteY14" fmla="*/ 415636 h 511233"/>
                    <a:gd name="connsiteX15" fmla="*/ 652549 w 3129742"/>
                    <a:gd name="connsiteY15" fmla="*/ 278476 h 511233"/>
                    <a:gd name="connsiteX16" fmla="*/ 357448 w 3129742"/>
                    <a:gd name="connsiteY16" fmla="*/ 153786 h 511233"/>
                    <a:gd name="connsiteX17" fmla="*/ 0 w 3129742"/>
                    <a:gd name="connsiteY17" fmla="*/ 0 h 511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129742" h="511233">
                      <a:moveTo>
                        <a:pt x="0" y="0"/>
                      </a:moveTo>
                      <a:lnTo>
                        <a:pt x="257695" y="41564"/>
                      </a:lnTo>
                      <a:lnTo>
                        <a:pt x="440575" y="62346"/>
                      </a:lnTo>
                      <a:lnTo>
                        <a:pt x="852055" y="112222"/>
                      </a:lnTo>
                      <a:lnTo>
                        <a:pt x="1163782" y="133004"/>
                      </a:lnTo>
                      <a:lnTo>
                        <a:pt x="1546168" y="157942"/>
                      </a:lnTo>
                      <a:lnTo>
                        <a:pt x="1936866" y="170411"/>
                      </a:lnTo>
                      <a:lnTo>
                        <a:pt x="2265218" y="191193"/>
                      </a:lnTo>
                      <a:lnTo>
                        <a:pt x="2585258" y="199506"/>
                      </a:lnTo>
                      <a:lnTo>
                        <a:pt x="3009208" y="203662"/>
                      </a:lnTo>
                      <a:lnTo>
                        <a:pt x="3125586" y="203662"/>
                      </a:lnTo>
                      <a:cubicBezTo>
                        <a:pt x="3126971" y="303415"/>
                        <a:pt x="3128357" y="403167"/>
                        <a:pt x="3129742" y="502920"/>
                      </a:cubicBezTo>
                      <a:lnTo>
                        <a:pt x="1246909" y="511233"/>
                      </a:lnTo>
                      <a:lnTo>
                        <a:pt x="1246909" y="511233"/>
                      </a:lnTo>
                      <a:lnTo>
                        <a:pt x="968433" y="415636"/>
                      </a:lnTo>
                      <a:lnTo>
                        <a:pt x="652549" y="278476"/>
                      </a:lnTo>
                      <a:lnTo>
                        <a:pt x="357448" y="1537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8089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noFill/>
                  </a:endParaRPr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B11DCD58-C88B-E1A4-0599-3D15871E3F78}"/>
                    </a:ext>
                  </a:extLst>
                </p:cNvPr>
                <p:cNvSpPr txBox="1"/>
                <p:nvPr/>
              </p:nvSpPr>
              <p:spPr>
                <a:xfrm>
                  <a:off x="5352816" y="1706587"/>
                  <a:ext cx="270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>
                      <a:solidFill>
                        <a:schemeClr val="bg1"/>
                      </a:solidFill>
                    </a:rPr>
                    <a:t>I</a:t>
                  </a:r>
                  <a:endParaRPr kumimoji="1" lang="zh-CN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2F85395-F2C1-41DA-C89C-DAEDC3F9AD84}"/>
                    </a:ext>
                  </a:extLst>
                </p:cNvPr>
                <p:cNvSpPr txBox="1"/>
                <p:nvPr/>
              </p:nvSpPr>
              <p:spPr>
                <a:xfrm>
                  <a:off x="5313331" y="1297562"/>
                  <a:ext cx="5133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/>
                    <a:t>II</a:t>
                  </a:r>
                  <a:endParaRPr kumimoji="1" lang="zh-CN" altLang="en-US" dirty="0"/>
                </a:p>
              </p:txBody>
            </p:sp>
          </p:grp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238E2CC-C426-DE23-2D5C-E074616A938E}"/>
                  </a:ext>
                </a:extLst>
              </p:cNvPr>
              <p:cNvSpPr txBox="1"/>
              <p:nvPr/>
            </p:nvSpPr>
            <p:spPr>
              <a:xfrm>
                <a:off x="1298136" y="1521240"/>
                <a:ext cx="23620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Unbounded/trivial</a:t>
                </a:r>
              </a:p>
              <a:p>
                <a:endParaRPr kumimoji="1" lang="zh-CN" altLang="en-US" dirty="0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AC336FF-A8F7-B1F2-CA38-50CFC2B72225}"/>
                </a:ext>
              </a:extLst>
            </p:cNvPr>
            <p:cNvSpPr txBox="1"/>
            <p:nvPr/>
          </p:nvSpPr>
          <p:spPr>
            <a:xfrm rot="16200000">
              <a:off x="-282348" y="677173"/>
              <a:ext cx="2424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i="1" dirty="0"/>
                <a:t>param1</a:t>
              </a:r>
              <a:endParaRPr kumimoji="1" lang="zh-CN" altLang="en-US" sz="1600" i="1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CCE930C-FB2B-8086-D72A-F6E93398B343}"/>
                </a:ext>
              </a:extLst>
            </p:cNvPr>
            <p:cNvSpPr txBox="1"/>
            <p:nvPr/>
          </p:nvSpPr>
          <p:spPr>
            <a:xfrm>
              <a:off x="3298542" y="2248220"/>
              <a:ext cx="11315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i="1" dirty="0"/>
                <a:t>param 2</a:t>
              </a:r>
              <a:endParaRPr kumimoji="1" lang="zh-CN" altLang="en-US" sz="1600" i="1" dirty="0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3CEF4CB-B8C8-7EC2-C4C1-3300ADB9A1A6}"/>
              </a:ext>
            </a:extLst>
          </p:cNvPr>
          <p:cNvGrpSpPr/>
          <p:nvPr/>
        </p:nvGrpSpPr>
        <p:grpSpPr>
          <a:xfrm>
            <a:off x="654756" y="2567910"/>
            <a:ext cx="3005389" cy="2097232"/>
            <a:chOff x="654756" y="2567910"/>
            <a:chExt cx="3005389" cy="2097232"/>
          </a:xfrm>
        </p:grpSpPr>
        <p:pic>
          <p:nvPicPr>
            <p:cNvPr id="6" name="图片 5" descr="图表, 散点图&#10;&#10;已自动生成说明">
              <a:extLst>
                <a:ext uri="{FF2B5EF4-FFF2-40B4-BE49-F238E27FC236}">
                  <a16:creationId xmlns:a16="http://schemas.microsoft.com/office/drawing/2014/main" id="{1DF10822-3BD8-927A-2EFF-39EA2C823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542" t="7475" r="3641" b="6805"/>
            <a:stretch/>
          </p:blipFill>
          <p:spPr>
            <a:xfrm>
              <a:off x="1099295" y="2748518"/>
              <a:ext cx="2302238" cy="1689281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183F83E-3065-A0DE-E3BD-56EE3DCFE1F8}"/>
                </a:ext>
              </a:extLst>
            </p:cNvPr>
            <p:cNvSpPr txBox="1"/>
            <p:nvPr/>
          </p:nvSpPr>
          <p:spPr>
            <a:xfrm>
              <a:off x="654756" y="2567910"/>
              <a:ext cx="428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I.</a:t>
              </a:r>
              <a:endParaRPr kumimoji="1"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B51E5BB5-36DD-8109-490C-32424A15A185}"/>
                    </a:ext>
                  </a:extLst>
                </p:cNvPr>
                <p:cNvSpPr txBox="1"/>
                <p:nvPr/>
              </p:nvSpPr>
              <p:spPr>
                <a:xfrm>
                  <a:off x="1546578" y="4326588"/>
                  <a:ext cx="42897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dirty="0"/>
                </a:p>
              </p:txBody>
            </p:sp>
          </mc:Choice>
          <mc:Fallback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B51E5BB5-36DD-8109-490C-32424A15A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6578" y="4326588"/>
                  <a:ext cx="428977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DAAC151-5A0C-3224-5858-DC34BD44EEE6}"/>
                    </a:ext>
                  </a:extLst>
                </p:cNvPr>
                <p:cNvSpPr txBox="1"/>
                <p:nvPr/>
              </p:nvSpPr>
              <p:spPr>
                <a:xfrm>
                  <a:off x="2754117" y="4225191"/>
                  <a:ext cx="42897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dirty="0"/>
                </a:p>
              </p:txBody>
            </p:sp>
          </mc:Choice>
          <mc:Fallback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DAAC151-5A0C-3224-5858-DC34BD44E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4117" y="4225191"/>
                  <a:ext cx="428977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A5BAD504-809A-D8D2-E83D-27599DA1F4DD}"/>
                    </a:ext>
                  </a:extLst>
                </p:cNvPr>
                <p:cNvSpPr txBox="1"/>
                <p:nvPr/>
              </p:nvSpPr>
              <p:spPr>
                <a:xfrm>
                  <a:off x="756570" y="3465048"/>
                  <a:ext cx="42897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kumimoji="1" lang="zh-CN" altLang="en-US" sz="1600" dirty="0"/>
                </a:p>
              </p:txBody>
            </p:sp>
          </mc:Choice>
          <mc:Fallback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A5BAD504-809A-D8D2-E83D-27599DA1F4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570" y="3465048"/>
                  <a:ext cx="428977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C4110C1-83F6-9C28-A45B-2A1CA204947B}"/>
                </a:ext>
              </a:extLst>
            </p:cNvPr>
            <p:cNvSpPr/>
            <p:nvPr/>
          </p:nvSpPr>
          <p:spPr>
            <a:xfrm>
              <a:off x="654756" y="2586774"/>
              <a:ext cx="3005389" cy="2078368"/>
            </a:xfrm>
            <a:prstGeom prst="rect">
              <a:avLst/>
            </a:prstGeom>
            <a:solidFill>
              <a:srgbClr val="080899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FC3FFC-9F6A-7B1C-B534-38A78694686D}"/>
              </a:ext>
            </a:extLst>
          </p:cNvPr>
          <p:cNvGrpSpPr/>
          <p:nvPr/>
        </p:nvGrpSpPr>
        <p:grpSpPr>
          <a:xfrm>
            <a:off x="3759200" y="2567910"/>
            <a:ext cx="2770354" cy="2097232"/>
            <a:chOff x="3759200" y="2567910"/>
            <a:chExt cx="2770354" cy="2097232"/>
          </a:xfrm>
        </p:grpSpPr>
        <p:pic>
          <p:nvPicPr>
            <p:cNvPr id="7" name="图片 6" descr="图表, 雷达图&#10;&#10;已自动生成说明">
              <a:extLst>
                <a:ext uri="{FF2B5EF4-FFF2-40B4-BE49-F238E27FC236}">
                  <a16:creationId xmlns:a16="http://schemas.microsoft.com/office/drawing/2014/main" id="{CAAC69E8-3191-05FD-EDA2-DCE9A0713E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0038" t="10645" r="4739" b="6281"/>
            <a:stretch/>
          </p:blipFill>
          <p:spPr>
            <a:xfrm>
              <a:off x="4211754" y="2874308"/>
              <a:ext cx="2191049" cy="1601129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B38DAD5-8514-5459-3AA8-D7B934D06A44}"/>
                </a:ext>
              </a:extLst>
            </p:cNvPr>
            <p:cNvSpPr txBox="1"/>
            <p:nvPr/>
          </p:nvSpPr>
          <p:spPr>
            <a:xfrm>
              <a:off x="3886009" y="2588445"/>
              <a:ext cx="428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II.</a:t>
              </a:r>
              <a:endParaRPr kumimoji="1"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A2E6DE39-22F0-FE71-96F6-71D253DB9016}"/>
                    </a:ext>
                  </a:extLst>
                </p:cNvPr>
                <p:cNvSpPr txBox="1"/>
                <p:nvPr/>
              </p:nvSpPr>
              <p:spPr>
                <a:xfrm>
                  <a:off x="4642940" y="4326588"/>
                  <a:ext cx="42897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dirty="0"/>
                </a:p>
              </p:txBody>
            </p:sp>
          </mc:Choice>
          <mc:Fallback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A2E6DE39-22F0-FE71-96F6-71D253DB90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2940" y="4326588"/>
                  <a:ext cx="428977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25E694D0-C2FE-8140-9EE7-10B2274A721D}"/>
                    </a:ext>
                  </a:extLst>
                </p:cNvPr>
                <p:cNvSpPr txBox="1"/>
                <p:nvPr/>
              </p:nvSpPr>
              <p:spPr>
                <a:xfrm>
                  <a:off x="5612205" y="4280167"/>
                  <a:ext cx="42897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dirty="0"/>
                </a:p>
              </p:txBody>
            </p:sp>
          </mc:Choice>
          <mc:Fallback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25E694D0-C2FE-8140-9EE7-10B2274A72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2205" y="4280167"/>
                  <a:ext cx="428977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8AF3F214-4B23-445E-0480-06DB56DF187E}"/>
                    </a:ext>
                  </a:extLst>
                </p:cNvPr>
                <p:cNvSpPr txBox="1"/>
                <p:nvPr/>
              </p:nvSpPr>
              <p:spPr>
                <a:xfrm>
                  <a:off x="3864301" y="3465048"/>
                  <a:ext cx="42897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kumimoji="1" lang="zh-CN" altLang="en-US" sz="1600" dirty="0"/>
                </a:p>
              </p:txBody>
            </p:sp>
          </mc:Choice>
          <mc:Fallback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8AF3F214-4B23-445E-0480-06DB56DF1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4301" y="3465048"/>
                  <a:ext cx="428977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688AC30-FD8A-56E6-0306-37EB9BA41855}"/>
                </a:ext>
              </a:extLst>
            </p:cNvPr>
            <p:cNvSpPr/>
            <p:nvPr/>
          </p:nvSpPr>
          <p:spPr>
            <a:xfrm>
              <a:off x="3759200" y="2567910"/>
              <a:ext cx="2770354" cy="2097232"/>
            </a:xfrm>
            <a:prstGeom prst="rect">
              <a:avLst/>
            </a:prstGeom>
            <a:solidFill>
              <a:srgbClr val="FFFF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2456F9F-FAE6-EE38-E214-F82A66025521}"/>
              </a:ext>
            </a:extLst>
          </p:cNvPr>
          <p:cNvGrpSpPr/>
          <p:nvPr/>
        </p:nvGrpSpPr>
        <p:grpSpPr>
          <a:xfrm>
            <a:off x="6748376" y="920976"/>
            <a:ext cx="4128656" cy="1830926"/>
            <a:chOff x="8246253" y="823212"/>
            <a:chExt cx="4128656" cy="183092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5202E97-9749-04CA-732D-291A5EE3302D}"/>
                </a:ext>
              </a:extLst>
            </p:cNvPr>
            <p:cNvSpPr txBox="1"/>
            <p:nvPr/>
          </p:nvSpPr>
          <p:spPr>
            <a:xfrm>
              <a:off x="8357166" y="969426"/>
              <a:ext cx="4017743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I. Fixed points solutions:</a:t>
              </a:r>
            </a:p>
            <a:p>
              <a:pPr/>
              <a:endPara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/>
              <a:endPara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5678C990-FDCC-AD92-487A-4639215D7626}"/>
                </a:ext>
              </a:extLst>
            </p:cNvPr>
            <p:cNvGrpSpPr/>
            <p:nvPr/>
          </p:nvGrpSpPr>
          <p:grpSpPr>
            <a:xfrm>
              <a:off x="8246253" y="823212"/>
              <a:ext cx="3326437" cy="1830926"/>
              <a:chOff x="6714293" y="893120"/>
              <a:chExt cx="3326437" cy="183092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CE5D07A5-660E-C031-DDCF-85BAF6E25CE3}"/>
                      </a:ext>
                    </a:extLst>
                  </p:cNvPr>
                  <p:cNvSpPr txBox="1"/>
                  <p:nvPr/>
                </p:nvSpPr>
                <p:spPr>
                  <a:xfrm>
                    <a:off x="6811776" y="1503518"/>
                    <a:ext cx="2301130" cy="7754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a14:m>
                    <a:r>
                      <a:rPr lang="zh-CN" altLang="en-US" sz="1800" dirty="0"/>
                      <a:t> </a:t>
                    </a:r>
                    <a:r>
                      <a:rPr lang="en-US" altLang="zh-CN" sz="1800" dirty="0"/>
                      <a:t>=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a14:m>
                    <a:r>
                      <a:rPr lang="zh-CN" altLang="en-US" sz="1800" dirty="0"/>
                      <a:t> </a:t>
                    </a:r>
                    <a:r>
                      <a:rPr lang="en-US" altLang="zh-CN" sz="1800" dirty="0"/>
                      <a:t>=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a14:m>
                    <a:endParaRPr kumimoji="1" lang="en-US" altLang="zh-CN" sz="1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endParaRPr kumimoji="1" lang="zh-CN" altLang="en-US" dirty="0"/>
                  </a:p>
                </p:txBody>
              </p:sp>
            </mc:Choice>
            <mc:Fallback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CE5D07A5-660E-C031-DDCF-85BAF6E25C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1776" y="1503518"/>
                    <a:ext cx="2301130" cy="77546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6FDC13A1-8901-8A4D-1ABD-FE6615B8DCCE}"/>
                      </a:ext>
                    </a:extLst>
                  </p:cNvPr>
                  <p:cNvSpPr txBox="1"/>
                  <p:nvPr/>
                </p:nvSpPr>
                <p:spPr>
                  <a:xfrm>
                    <a:off x="6714293" y="2075919"/>
                    <a:ext cx="1933705" cy="5717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sSup>
                            <m:sSup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±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/>
                  </a:p>
                </p:txBody>
              </p:sp>
            </mc:Choice>
            <mc:Fallback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6FDC13A1-8901-8A4D-1ABD-FE6615B8DC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4293" y="2075919"/>
                    <a:ext cx="1933705" cy="57176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E06F968-B6BE-00C4-9CB4-83FA9B637B24}"/>
                  </a:ext>
                </a:extLst>
              </p:cNvPr>
              <p:cNvSpPr/>
              <p:nvPr/>
            </p:nvSpPr>
            <p:spPr>
              <a:xfrm>
                <a:off x="6737087" y="893120"/>
                <a:ext cx="3303643" cy="1830926"/>
              </a:xfrm>
              <a:prstGeom prst="rect">
                <a:avLst/>
              </a:prstGeom>
              <a:solidFill>
                <a:srgbClr val="080899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BFD8689-2626-85EA-9777-05053DE45452}"/>
              </a:ext>
            </a:extLst>
          </p:cNvPr>
          <p:cNvGrpSpPr/>
          <p:nvPr/>
        </p:nvGrpSpPr>
        <p:grpSpPr>
          <a:xfrm>
            <a:off x="6511925" y="2837336"/>
            <a:ext cx="6396224" cy="2575791"/>
            <a:chOff x="6529554" y="2788047"/>
            <a:chExt cx="6396224" cy="257579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44DE693-88D8-8608-6FC6-589F4578372A}"/>
                </a:ext>
              </a:extLst>
            </p:cNvPr>
            <p:cNvSpPr txBox="1"/>
            <p:nvPr/>
          </p:nvSpPr>
          <p:spPr>
            <a:xfrm>
              <a:off x="6811776" y="2788047"/>
              <a:ext cx="6114002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II. Limit cycle solutions:</a:t>
              </a:r>
            </a:p>
            <a:p>
              <a:pPr/>
              <a:endPara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/>
              <a:endPara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C9CF1321-611A-C2E7-B486-925ED15B8A58}"/>
                    </a:ext>
                  </a:extLst>
                </p:cNvPr>
                <p:cNvSpPr txBox="1"/>
                <p:nvPr/>
              </p:nvSpPr>
              <p:spPr>
                <a:xfrm>
                  <a:off x="6529554" y="4239235"/>
                  <a:ext cx="5531555" cy="1124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d>
                          <m:dPr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=−∞</m:t>
                                </m:r>
                              </m:sub>
                              <m:sup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kumimoji="1" lang="en-US" altLang="zh-CN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kumimoji="1" lang="en-US" altLang="zh-CN" sz="180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  <m:nary>
                          <m:naryPr>
                            <m:chr m:val="∑"/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=−∞</m:t>
                            </m:r>
                          </m:sub>
                          <m:sup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en-US" altLang="zh-CN" sz="1800" dirty="0"/>
                </a:p>
                <a:p>
                  <a:endParaRPr kumimoji="1" lang="zh-CN" altLang="en-US" dirty="0"/>
                </a:p>
              </p:txBody>
            </p:sp>
          </mc:Choice>
          <mc:Fallback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C9CF1321-611A-C2E7-B486-925ED15B8A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9554" y="4239235"/>
                  <a:ext cx="5531555" cy="1124603"/>
                </a:xfrm>
                <a:prstGeom prst="rect">
                  <a:avLst/>
                </a:prstGeom>
                <a:blipFill>
                  <a:blip r:embed="rId15"/>
                  <a:stretch>
                    <a:fillRect t="-74444" b="-9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E07F5F26-65F8-235E-80A5-6111478B1777}"/>
                </a:ext>
              </a:extLst>
            </p:cNvPr>
            <p:cNvGrpSpPr/>
            <p:nvPr/>
          </p:nvGrpSpPr>
          <p:grpSpPr>
            <a:xfrm>
              <a:off x="6771170" y="2834535"/>
              <a:ext cx="5138824" cy="2326846"/>
              <a:chOff x="6771170" y="2834535"/>
              <a:chExt cx="5138824" cy="232684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034F3203-D7B5-8697-EB4B-E71B8697F0C8}"/>
                      </a:ext>
                    </a:extLst>
                  </p:cNvPr>
                  <p:cNvSpPr txBox="1"/>
                  <p:nvPr/>
                </p:nvSpPr>
                <p:spPr>
                  <a:xfrm>
                    <a:off x="6811776" y="3399765"/>
                    <a:ext cx="2483556" cy="7754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a14:m>
                    <a:r>
                      <a:rPr lang="zh-CN" altLang="en-US" sz="1800" dirty="0"/>
                      <a:t> </a:t>
                    </a:r>
                    <a:r>
                      <a:rPr lang="en-US" altLang="zh-CN" sz="1800" dirty="0"/>
                      <a:t>,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a14:m>
                    <a:r>
                      <a:rPr lang="zh-CN" altLang="en-US" sz="1800" dirty="0"/>
                      <a:t> </a:t>
                    </a:r>
                    <a:r>
                      <a:rPr lang="en-US" altLang="zh-CN" sz="1800" dirty="0"/>
                      <a:t>,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a14:m>
                    <a:endParaRPr kumimoji="1" lang="en-US" altLang="zh-CN" sz="1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endParaRPr kumimoji="1" lang="zh-CN" altLang="en-US" dirty="0"/>
                  </a:p>
                </p:txBody>
              </p:sp>
            </mc:Choice>
            <mc:Fallback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034F3203-D7B5-8697-EB4B-E71B8697F0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1776" y="3399765"/>
                    <a:ext cx="2483556" cy="77546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83DC9EA-EE22-512B-CCFD-17221523DBAE}"/>
                  </a:ext>
                </a:extLst>
              </p:cNvPr>
              <p:cNvSpPr/>
              <p:nvPr/>
            </p:nvSpPr>
            <p:spPr>
              <a:xfrm>
                <a:off x="6771170" y="2834535"/>
                <a:ext cx="5138824" cy="2326846"/>
              </a:xfrm>
              <a:prstGeom prst="rect">
                <a:avLst/>
              </a:prstGeom>
              <a:solidFill>
                <a:srgbClr val="FFFF0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069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77A66EF-4BD6-A01D-508E-7F42C38B4D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Physics-Informed Optimization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F4FDC04-F1DB-372B-2BBE-A1AD5C1BE04C}"/>
              </a:ext>
            </a:extLst>
          </p:cNvPr>
          <p:cNvGrpSpPr/>
          <p:nvPr/>
        </p:nvGrpSpPr>
        <p:grpSpPr>
          <a:xfrm>
            <a:off x="557212" y="1091130"/>
            <a:ext cx="3724277" cy="5220778"/>
            <a:chOff x="1528763" y="1428750"/>
            <a:chExt cx="2443162" cy="4171950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7761E0BB-0842-31D9-5610-85ADD06B3DD2}"/>
                </a:ext>
              </a:extLst>
            </p:cNvPr>
            <p:cNvSpPr/>
            <p:nvPr/>
          </p:nvSpPr>
          <p:spPr>
            <a:xfrm>
              <a:off x="1528763" y="1428750"/>
              <a:ext cx="2443162" cy="417195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AFBB6B7-AF86-9599-3F26-CFE55ACC1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15056" y="2237395"/>
              <a:ext cx="2078362" cy="3212013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7528389-E792-A4DA-58EA-3C6B367663C2}"/>
                </a:ext>
              </a:extLst>
            </p:cNvPr>
            <p:cNvSpPr txBox="1"/>
            <p:nvPr/>
          </p:nvSpPr>
          <p:spPr>
            <a:xfrm>
              <a:off x="1753097" y="1536823"/>
              <a:ext cx="2040321" cy="56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Universal Modeling for Multi-cavity Systems</a:t>
              </a:r>
              <a:endPara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3BB911D-C83A-DD82-DA22-77EF8CD014B3}"/>
              </a:ext>
            </a:extLst>
          </p:cNvPr>
          <p:cNvSpPr txBox="1"/>
          <p:nvPr/>
        </p:nvSpPr>
        <p:spPr>
          <a:xfrm>
            <a:off x="0" y="6536501"/>
            <a:ext cx="9772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Suntharalingam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A., et al. Nat </a:t>
            </a:r>
            <a:r>
              <a:rPr kumimoji="1"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 14, 5515 (2023)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08DBF8A-D3D8-F53B-CB6B-49D0EEE7FED2}"/>
              </a:ext>
            </a:extLst>
          </p:cNvPr>
          <p:cNvGrpSpPr/>
          <p:nvPr/>
        </p:nvGrpSpPr>
        <p:grpSpPr>
          <a:xfrm>
            <a:off x="7975828" y="1091130"/>
            <a:ext cx="3496304" cy="5107750"/>
            <a:chOff x="7696201" y="1428750"/>
            <a:chExt cx="2443162" cy="4171950"/>
          </a:xfrm>
        </p:grpSpPr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46EB1EAD-1FEC-FE8F-3632-151398601A3F}"/>
                </a:ext>
              </a:extLst>
            </p:cNvPr>
            <p:cNvSpPr/>
            <p:nvPr/>
          </p:nvSpPr>
          <p:spPr>
            <a:xfrm>
              <a:off x="7696201" y="1428750"/>
              <a:ext cx="2443162" cy="417195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F96AA91-EED8-C6E7-C651-153C935764DA}"/>
                </a:ext>
              </a:extLst>
            </p:cNvPr>
            <p:cNvSpPr txBox="1"/>
            <p:nvPr/>
          </p:nvSpPr>
          <p:spPr>
            <a:xfrm>
              <a:off x="8070057" y="1605176"/>
              <a:ext cx="1695448" cy="57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Bayesian Optimization</a:t>
              </a:r>
              <a:endPara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2" descr="Shallow Understanding on Bayesian Optimization | by Ramraj ...">
              <a:extLst>
                <a:ext uri="{FF2B5EF4-FFF2-40B4-BE49-F238E27FC236}">
                  <a16:creationId xmlns:a16="http://schemas.microsoft.com/office/drawing/2014/main" id="{77B33121-E6F9-DB50-512B-CA54596B5F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"/>
            <a:stretch/>
          </p:blipFill>
          <p:spPr bwMode="auto">
            <a:xfrm>
              <a:off x="7806721" y="2359795"/>
              <a:ext cx="2210095" cy="294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下弧形箭头 15">
            <a:extLst>
              <a:ext uri="{FF2B5EF4-FFF2-40B4-BE49-F238E27FC236}">
                <a16:creationId xmlns:a16="http://schemas.microsoft.com/office/drawing/2014/main" id="{7C1C2CA1-7975-2CA0-D525-F3646EF0F98F}"/>
              </a:ext>
            </a:extLst>
          </p:cNvPr>
          <p:cNvSpPr/>
          <p:nvPr/>
        </p:nvSpPr>
        <p:spPr>
          <a:xfrm>
            <a:off x="4348758" y="3009702"/>
            <a:ext cx="3724276" cy="732992"/>
          </a:xfrm>
          <a:prstGeom prst="curvedDownArrow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C905E42-06E7-F087-88E1-50196D838418}"/>
              </a:ext>
            </a:extLst>
          </p:cNvPr>
          <p:cNvGrpSpPr/>
          <p:nvPr/>
        </p:nvGrpSpPr>
        <p:grpSpPr>
          <a:xfrm>
            <a:off x="4460501" y="934731"/>
            <a:ext cx="3329557" cy="2074971"/>
            <a:chOff x="5015301" y="1242802"/>
            <a:chExt cx="2973001" cy="1100522"/>
          </a:xfrm>
        </p:grpSpPr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7A36C200-2EB9-6899-BF49-089729645DE5}"/>
                </a:ext>
              </a:extLst>
            </p:cNvPr>
            <p:cNvSpPr/>
            <p:nvPr/>
          </p:nvSpPr>
          <p:spPr>
            <a:xfrm>
              <a:off x="5015301" y="1252620"/>
              <a:ext cx="2973001" cy="1090704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5CB05A2-6F0E-3350-900C-D2AE07577F94}"/>
                </a:ext>
              </a:extLst>
            </p:cNvPr>
            <p:cNvSpPr txBox="1"/>
            <p:nvPr/>
          </p:nvSpPr>
          <p:spPr>
            <a:xfrm>
              <a:off x="5340827" y="1242802"/>
              <a:ext cx="2207817" cy="23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/>
                <a:t>Laws of physics</a:t>
              </a:r>
              <a:endParaRPr kumimoji="1" lang="zh-CN" altLang="en-US" sz="1400" dirty="0"/>
            </a:p>
          </p:txBody>
        </p:sp>
        <p:pic>
          <p:nvPicPr>
            <p:cNvPr id="26" name="图片 25" descr="图示&#10;&#10;描述已自动生成">
              <a:extLst>
                <a:ext uri="{FF2B5EF4-FFF2-40B4-BE49-F238E27FC236}">
                  <a16:creationId xmlns:a16="http://schemas.microsoft.com/office/drawing/2014/main" id="{B2FF4BF5-AAB8-6546-2511-F725B0DFD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" t="7187" r="1391" b="5322"/>
            <a:stretch/>
          </p:blipFill>
          <p:spPr>
            <a:xfrm>
              <a:off x="5145015" y="1492289"/>
              <a:ext cx="2706136" cy="736660"/>
            </a:xfrm>
            <a:prstGeom prst="rect">
              <a:avLst/>
            </a:prstGeom>
          </p:spPr>
        </p:pic>
      </p:grpSp>
      <p:sp>
        <p:nvSpPr>
          <p:cNvPr id="3" name="椭圆 2">
            <a:extLst>
              <a:ext uri="{FF2B5EF4-FFF2-40B4-BE49-F238E27FC236}">
                <a16:creationId xmlns:a16="http://schemas.microsoft.com/office/drawing/2014/main" id="{2FEE06B1-CE8C-5662-1177-621A61203878}"/>
              </a:ext>
            </a:extLst>
          </p:cNvPr>
          <p:cNvSpPr/>
          <p:nvPr/>
        </p:nvSpPr>
        <p:spPr>
          <a:xfrm>
            <a:off x="7320707" y="203200"/>
            <a:ext cx="4763186" cy="66548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067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sleyan_template" id="{B0BFBCCA-AC56-4F19-8C8B-7A6617B2BC3A}" vid="{9C43DBCC-F806-4FBB-B44E-921F36CE6DF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wesleyan_template</Template>
  <TotalTime>46538</TotalTime>
  <Words>594</Words>
  <Application>Microsoft Macintosh PowerPoint</Application>
  <PresentationFormat>宽屏</PresentationFormat>
  <Paragraphs>128</Paragraphs>
  <Slides>15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等线</vt:lpstr>
      <vt:lpstr>Arial</vt:lpstr>
      <vt:lpstr>Arial Narrow</vt:lpstr>
      <vt:lpstr>Calibri</vt:lpstr>
      <vt:lpstr>Calibri Light</vt:lpstr>
      <vt:lpstr>Cambria Math</vt:lpstr>
      <vt:lpstr>Office 主题​​</vt:lpstr>
      <vt:lpstr>Frequency Comb Generation via Physics-Informed Bayesian Optimization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Nonlinear Supermodes and Limit Cycles in Non-Hermitian Self-Oscillating Systems</dc:title>
  <dc:creator>Zheming Li</dc:creator>
  <cp:lastModifiedBy>Zheming Li</cp:lastModifiedBy>
  <cp:revision>28</cp:revision>
  <dcterms:created xsi:type="dcterms:W3CDTF">2023-07-20T23:15:06Z</dcterms:created>
  <dcterms:modified xsi:type="dcterms:W3CDTF">2024-07-16T03:23:01Z</dcterms:modified>
</cp:coreProperties>
</file>